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5"/>
  </p:notesMasterIdLst>
  <p:sldIdLst>
    <p:sldId id="258" r:id="rId2"/>
    <p:sldId id="259" r:id="rId3"/>
    <p:sldId id="270" r:id="rId4"/>
    <p:sldId id="257" r:id="rId5"/>
    <p:sldId id="263" r:id="rId6"/>
    <p:sldId id="264" r:id="rId7"/>
    <p:sldId id="260" r:id="rId8"/>
    <p:sldId id="261" r:id="rId9"/>
    <p:sldId id="266" r:id="rId10"/>
    <p:sldId id="267" r:id="rId11"/>
    <p:sldId id="268" r:id="rId12"/>
    <p:sldId id="262" r:id="rId13"/>
    <p:sldId id="269"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ie Torres" initials="JT" lastIdx="1" clrIdx="0">
    <p:extLst>
      <p:ext uri="{19B8F6BF-5375-455C-9EA6-DF929625EA0E}">
        <p15:presenceInfo xmlns:p15="http://schemas.microsoft.com/office/powerpoint/2012/main" userId="Josie Torre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29" autoAdjust="0"/>
    <p:restoredTop sz="63321" autoAdjust="0"/>
  </p:normalViewPr>
  <p:slideViewPr>
    <p:cSldViewPr snapToGrid="0">
      <p:cViewPr varScale="1">
        <p:scale>
          <a:sx n="42" d="100"/>
          <a:sy n="42" d="100"/>
        </p:scale>
        <p:origin x="1306"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82C4FC-660F-4B2C-B954-B4A7B77E2F4F}" type="datetimeFigureOut">
              <a:rPr lang="en-US" smtClean="0"/>
              <a:t>12/2/2016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ACC40C-C09F-4720-8241-F55EE73AA11C}" type="slidenum">
              <a:rPr lang="en-US" smtClean="0"/>
              <a:t>‹#›</a:t>
            </a:fld>
            <a:endParaRPr lang="en-US" dirty="0"/>
          </a:p>
        </p:txBody>
      </p:sp>
    </p:spTree>
    <p:extLst>
      <p:ext uri="{BB962C8B-B14F-4D97-AF65-F5344CB8AC3E}">
        <p14:creationId xmlns:p14="http://schemas.microsoft.com/office/powerpoint/2010/main" val="1926485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presentation will </a:t>
            </a:r>
            <a:r>
              <a:rPr lang="en-US" baseline="0" dirty="0"/>
              <a:t>s</a:t>
            </a:r>
            <a:r>
              <a:rPr lang="en-US" dirty="0"/>
              <a:t>hare insights</a:t>
            </a:r>
            <a:r>
              <a:rPr lang="en-US" baseline="0" dirty="0"/>
              <a:t> learned from working with EPA and the Utah Department of Environmental Quality to adapt a former industrial site and surrounding lands into a mixed-use residential and commercial area, an ecological preserve and an educational asset to the community.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I will discuss how to consider site uses early in the cleanup process and consider community input, giving an overview of the redevelopment of the site, from planning to construction. </a:t>
            </a:r>
          </a:p>
        </p:txBody>
      </p:sp>
      <p:sp>
        <p:nvSpPr>
          <p:cNvPr id="4" name="Slide Number Placeholder 3"/>
          <p:cNvSpPr>
            <a:spLocks noGrp="1"/>
          </p:cNvSpPr>
          <p:nvPr>
            <p:ph type="sldNum" sz="quarter" idx="10"/>
          </p:nvPr>
        </p:nvSpPr>
        <p:spPr/>
        <p:txBody>
          <a:bodyPr/>
          <a:lstStyle/>
          <a:p>
            <a:fld id="{F0ACC40C-C09F-4720-8241-F55EE73AA11C}" type="slidenum">
              <a:rPr lang="en-US" smtClean="0"/>
              <a:t>2</a:t>
            </a:fld>
            <a:endParaRPr lang="en-US" dirty="0"/>
          </a:p>
        </p:txBody>
      </p:sp>
    </p:spTree>
    <p:extLst>
      <p:ext uri="{BB962C8B-B14F-4D97-AF65-F5344CB8AC3E}">
        <p14:creationId xmlns:p14="http://schemas.microsoft.com/office/powerpoint/2010/main" val="19879230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On the left , a photo of</a:t>
            </a:r>
            <a:r>
              <a:rPr lang="en-US" baseline="0" dirty="0"/>
              <a:t> a community garden in the Daybreak community. Right, a photograph of Daybreak’s Oquirrh Lake. </a:t>
            </a:r>
            <a:r>
              <a:rPr lang="en-US" sz="1200" kern="1200" dirty="0">
                <a:solidFill>
                  <a:schemeClr val="tx1"/>
                </a:solidFill>
                <a:effectLst/>
                <a:latin typeface="+mn-lt"/>
                <a:ea typeface="+mn-ea"/>
                <a:cs typeface="+mn-cs"/>
              </a:rPr>
              <a:t>Cleanup has</a:t>
            </a:r>
            <a:r>
              <a:rPr lang="en-US" sz="1200" kern="1200" baseline="0" dirty="0">
                <a:solidFill>
                  <a:schemeClr val="tx1"/>
                </a:solidFill>
                <a:effectLst/>
                <a:latin typeface="+mn-lt"/>
                <a:ea typeface="+mn-ea"/>
                <a:cs typeface="+mn-cs"/>
              </a:rPr>
              <a:t> restored </a:t>
            </a:r>
            <a:r>
              <a:rPr lang="en-US" sz="1200" kern="1200" dirty="0">
                <a:solidFill>
                  <a:schemeClr val="tx1"/>
                </a:solidFill>
                <a:effectLst/>
                <a:latin typeface="+mn-lt"/>
                <a:ea typeface="+mn-ea"/>
                <a:cs typeface="+mn-cs"/>
              </a:rPr>
              <a:t>1,000 acres of wildlife habitat and open space,</a:t>
            </a:r>
            <a:r>
              <a:rPr lang="en-US" sz="1200" kern="1200" baseline="0" dirty="0">
                <a:solidFill>
                  <a:schemeClr val="tx1"/>
                </a:solidFill>
                <a:effectLst/>
                <a:latin typeface="+mn-lt"/>
                <a:ea typeface="+mn-ea"/>
                <a:cs typeface="+mn-cs"/>
              </a:rPr>
              <a:t> planted </a:t>
            </a:r>
            <a:r>
              <a:rPr lang="en-US" sz="1200" kern="1200" dirty="0">
                <a:solidFill>
                  <a:schemeClr val="tx1"/>
                </a:solidFill>
                <a:effectLst/>
                <a:latin typeface="+mn-lt"/>
                <a:ea typeface="+mn-ea"/>
                <a:cs typeface="+mn-cs"/>
              </a:rPr>
              <a:t>135,000 trees and several thousand acres of shrubs, plants and grasses.</a:t>
            </a:r>
            <a:r>
              <a:rPr lang="en-US" sz="1200" kern="1200" baseline="0" dirty="0">
                <a:solidFill>
                  <a:schemeClr val="tx1"/>
                </a:solidFill>
                <a:effectLst/>
                <a:latin typeface="+mn-lt"/>
                <a:ea typeface="+mn-ea"/>
                <a:cs typeface="+mn-cs"/>
              </a:rPr>
              <a:t> After restoration around Oquirrh Lake, f</a:t>
            </a:r>
            <a:r>
              <a:rPr lang="en-US" sz="1200" kern="1200" dirty="0">
                <a:solidFill>
                  <a:schemeClr val="tx1"/>
                </a:solidFill>
                <a:effectLst/>
                <a:latin typeface="+mn-lt"/>
                <a:ea typeface="+mn-ea"/>
                <a:cs typeface="+mn-cs"/>
              </a:rPr>
              <a:t>ifty-nine species of birds</a:t>
            </a:r>
            <a:r>
              <a:rPr lang="en-US" sz="1200" kern="1200" baseline="0" dirty="0">
                <a:solidFill>
                  <a:schemeClr val="tx1"/>
                </a:solidFill>
                <a:effectLst/>
                <a:latin typeface="+mn-lt"/>
                <a:ea typeface="+mn-ea"/>
                <a:cs typeface="+mn-cs"/>
              </a:rPr>
              <a:t> live nearby. </a:t>
            </a:r>
            <a:endParaRPr lang="en-US" dirty="0"/>
          </a:p>
        </p:txBody>
      </p:sp>
      <p:sp>
        <p:nvSpPr>
          <p:cNvPr id="4" name="Slide Number Placeholder 3"/>
          <p:cNvSpPr>
            <a:spLocks noGrp="1"/>
          </p:cNvSpPr>
          <p:nvPr>
            <p:ph type="sldNum" sz="quarter" idx="10"/>
          </p:nvPr>
        </p:nvSpPr>
        <p:spPr/>
        <p:txBody>
          <a:bodyPr/>
          <a:lstStyle/>
          <a:p>
            <a:fld id="{F0ACC40C-C09F-4720-8241-F55EE73AA11C}" type="slidenum">
              <a:rPr lang="en-US" smtClean="0"/>
              <a:t>11</a:t>
            </a:fld>
            <a:endParaRPr lang="en-US" dirty="0"/>
          </a:p>
        </p:txBody>
      </p:sp>
    </p:spTree>
    <p:extLst>
      <p:ext uri="{BB962C8B-B14F-4D97-AF65-F5344CB8AC3E}">
        <p14:creationId xmlns:p14="http://schemas.microsoft.com/office/powerpoint/2010/main" val="5405472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A</a:t>
            </a:r>
            <a:r>
              <a:rPr lang="en-US" baseline="0" dirty="0"/>
              <a:t> </a:t>
            </a:r>
            <a:r>
              <a:rPr lang="en-US" dirty="0"/>
              <a:t>portion of the site bordering the Great Salt Lake was a</a:t>
            </a:r>
            <a:r>
              <a:rPr lang="en-US" baseline="0" dirty="0"/>
              <a:t> </a:t>
            </a:r>
            <a:r>
              <a:rPr lang="en-US" dirty="0"/>
              <a:t>degraded</a:t>
            </a:r>
            <a:r>
              <a:rPr lang="en-US" baseline="0" dirty="0"/>
              <a:t> wetland. Kennecott purchased the land and revitalized it, turning it into </a:t>
            </a:r>
            <a:r>
              <a:rPr lang="en-US" dirty="0"/>
              <a:t>a shorebird and waterfowl reserve. Now the area serves as a</a:t>
            </a:r>
            <a:r>
              <a:rPr lang="en-US" baseline="0" dirty="0"/>
              <a:t> safe </a:t>
            </a:r>
            <a:r>
              <a:rPr lang="en-US" dirty="0"/>
              <a:t>haven for birds along the south shores of the Great Salt Lake.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The revitalized wetlands is also an important educational and scientific resource</a:t>
            </a:r>
            <a:r>
              <a:rPr lang="en-US" baseline="0" dirty="0"/>
              <a:t> where</a:t>
            </a:r>
            <a:r>
              <a:rPr lang="en-US" dirty="0"/>
              <a:t> birding groups, schools and university research teams observe and study.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In addition to the reserve, a portion of the site continues</a:t>
            </a:r>
            <a:r>
              <a:rPr lang="en-US" baseline="0" dirty="0"/>
              <a:t> to be</a:t>
            </a:r>
            <a:r>
              <a:rPr lang="en-US" dirty="0"/>
              <a:t> residential.</a:t>
            </a:r>
          </a:p>
        </p:txBody>
      </p:sp>
      <p:sp>
        <p:nvSpPr>
          <p:cNvPr id="4" name="Slide Number Placeholder 3"/>
          <p:cNvSpPr>
            <a:spLocks noGrp="1"/>
          </p:cNvSpPr>
          <p:nvPr>
            <p:ph type="sldNum" sz="quarter" idx="10"/>
          </p:nvPr>
        </p:nvSpPr>
        <p:spPr/>
        <p:txBody>
          <a:bodyPr/>
          <a:lstStyle/>
          <a:p>
            <a:fld id="{F0ACC40C-C09F-4720-8241-F55EE73AA11C}" type="slidenum">
              <a:rPr lang="en-US" smtClean="0"/>
              <a:t>12</a:t>
            </a:fld>
            <a:endParaRPr lang="en-US" dirty="0"/>
          </a:p>
        </p:txBody>
      </p:sp>
    </p:spTree>
    <p:extLst>
      <p:ext uri="{BB962C8B-B14F-4D97-AF65-F5344CB8AC3E}">
        <p14:creationId xmlns:p14="http://schemas.microsoft.com/office/powerpoint/2010/main" val="503863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0ACC40C-C09F-4720-8241-F55EE73AA11C}" type="slidenum">
              <a:rPr lang="en-US" smtClean="0"/>
              <a:t>13</a:t>
            </a:fld>
            <a:endParaRPr lang="en-US" dirty="0"/>
          </a:p>
        </p:txBody>
      </p:sp>
    </p:spTree>
    <p:extLst>
      <p:ext uri="{BB962C8B-B14F-4D97-AF65-F5344CB8AC3E}">
        <p14:creationId xmlns:p14="http://schemas.microsoft.com/office/powerpoint/2010/main" val="8340084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South Jordan Evaporation Ponds,</a:t>
            </a:r>
            <a:r>
              <a:rPr lang="en-US" baseline="0" dirty="0"/>
              <a:t> before and after reclamation</a:t>
            </a:r>
            <a:endParaRPr lang="en-US" dirty="0"/>
          </a:p>
        </p:txBody>
      </p:sp>
      <p:sp>
        <p:nvSpPr>
          <p:cNvPr id="4" name="Slide Number Placeholder 3"/>
          <p:cNvSpPr>
            <a:spLocks noGrp="1"/>
          </p:cNvSpPr>
          <p:nvPr>
            <p:ph type="sldNum" sz="quarter" idx="10"/>
          </p:nvPr>
        </p:nvSpPr>
        <p:spPr/>
        <p:txBody>
          <a:bodyPr/>
          <a:lstStyle/>
          <a:p>
            <a:fld id="{F0ACC40C-C09F-4720-8241-F55EE73AA11C}" type="slidenum">
              <a:rPr lang="en-US" smtClean="0"/>
              <a:t>3</a:t>
            </a:fld>
            <a:endParaRPr lang="en-US" dirty="0"/>
          </a:p>
        </p:txBody>
      </p:sp>
    </p:spTree>
    <p:extLst>
      <p:ext uri="{BB962C8B-B14F-4D97-AF65-F5344CB8AC3E}">
        <p14:creationId xmlns:p14="http://schemas.microsoft.com/office/powerpoint/2010/main" val="3378565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1999, following the cleanup of the South Jordan Evaporation Ponds, plans to develop the area began. Kennecott worked with EPA, UDEQ and other stakeholders to develop the master plan for Daybreak community.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2001, Kennecott Land Company was established to focus on developing Kennecott Utah Copper Corporation’s land.	</a:t>
            </a:r>
          </a:p>
        </p:txBody>
      </p:sp>
      <p:sp>
        <p:nvSpPr>
          <p:cNvPr id="4" name="Slide Number Placeholder 3"/>
          <p:cNvSpPr>
            <a:spLocks noGrp="1"/>
          </p:cNvSpPr>
          <p:nvPr>
            <p:ph type="sldNum" sz="quarter" idx="10"/>
          </p:nvPr>
        </p:nvSpPr>
        <p:spPr/>
        <p:txBody>
          <a:bodyPr/>
          <a:lstStyle/>
          <a:p>
            <a:fld id="{F0ACC40C-C09F-4720-8241-F55EE73AA11C}" type="slidenum">
              <a:rPr lang="en-US" smtClean="0"/>
              <a:t>4</a:t>
            </a:fld>
            <a:endParaRPr lang="en-US" dirty="0"/>
          </a:p>
        </p:txBody>
      </p:sp>
    </p:spTree>
    <p:extLst>
      <p:ext uri="{BB962C8B-B14F-4D97-AF65-F5344CB8AC3E}">
        <p14:creationId xmlns:p14="http://schemas.microsoft.com/office/powerpoint/2010/main" val="2292321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t>Here is the </a:t>
            </a:r>
            <a:r>
              <a:rPr lang="en-US" sz="1200" b="0" i="0" u="none" strike="noStrike" kern="1200" baseline="0" dirty="0">
                <a:solidFill>
                  <a:schemeClr val="tx1"/>
                </a:solidFill>
                <a:latin typeface="+mn-lt"/>
                <a:ea typeface="+mn-ea"/>
                <a:cs typeface="+mn-cs"/>
              </a:rPr>
              <a:t>general plan for the property </a:t>
            </a:r>
            <a:r>
              <a:rPr lang="en-US" dirty="0"/>
              <a:t>designed by </a:t>
            </a:r>
            <a:r>
              <a:rPr lang="en-US" sz="1200" b="0" i="0" u="none" strike="noStrike" kern="1200" baseline="0" dirty="0">
                <a:solidFill>
                  <a:schemeClr val="tx1"/>
                </a:solidFill>
                <a:latin typeface="+mn-lt"/>
                <a:ea typeface="+mn-ea"/>
                <a:cs typeface="+mn-cs"/>
              </a:rPr>
              <a:t>an internationally recognized land planner. </a:t>
            </a:r>
            <a:r>
              <a:rPr lang="en-US" baseline="0" dirty="0"/>
              <a:t>This plan shows the mixed-use areas of the community and the plans for residences, a community center and school.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South Zone OU 7 was suited to redeveloped because of its proximity to areas with existing commercial and residential development along three sides (</a:t>
            </a:r>
            <a:r>
              <a:rPr lang="en-US" i="1" baseline="0" dirty="0"/>
              <a:t>indicate the existing development along the north, south and eastern edges</a:t>
            </a:r>
            <a:r>
              <a:rPr lang="en-US" baseline="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aseline="0" dirty="0"/>
              <a:t>As Douglas mentioned, the planned reuse of the site guided the cleanup. </a:t>
            </a:r>
          </a:p>
        </p:txBody>
      </p:sp>
      <p:sp>
        <p:nvSpPr>
          <p:cNvPr id="4" name="Slide Number Placeholder 3"/>
          <p:cNvSpPr>
            <a:spLocks noGrp="1"/>
          </p:cNvSpPr>
          <p:nvPr>
            <p:ph type="sldNum" sz="quarter" idx="10"/>
          </p:nvPr>
        </p:nvSpPr>
        <p:spPr/>
        <p:txBody>
          <a:bodyPr/>
          <a:lstStyle/>
          <a:p>
            <a:fld id="{F0ACC40C-C09F-4720-8241-F55EE73AA11C}" type="slidenum">
              <a:rPr lang="en-US" smtClean="0"/>
              <a:t>5</a:t>
            </a:fld>
            <a:endParaRPr lang="en-US" dirty="0"/>
          </a:p>
        </p:txBody>
      </p:sp>
    </p:spTree>
    <p:extLst>
      <p:ext uri="{BB962C8B-B14F-4D97-AF65-F5344CB8AC3E}">
        <p14:creationId xmlns:p14="http://schemas.microsoft.com/office/powerpoint/2010/main" val="12627664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baseline="0" dirty="0">
                <a:solidFill>
                  <a:schemeClr val="tx1"/>
                </a:solidFill>
                <a:latin typeface="+mn-lt"/>
                <a:ea typeface="+mn-ea"/>
                <a:cs typeface="+mn-cs"/>
              </a:rPr>
              <a:t>Kennecott and the City of South Jordan, with oversight from EPA and UDEQ, collaborated on the planning and development of Daybreak from the cleanup to final construction and maintenance.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In 2003, as cleanup of areas of the site was completed, residential, commercial, and public services construction began at Daybreak. By November 2004, the first residents moved into Daybreak homes. </a:t>
            </a:r>
            <a:r>
              <a:rPr lang="en-US" sz="1200" kern="1200" dirty="0">
                <a:solidFill>
                  <a:schemeClr val="tx1"/>
                </a:solidFill>
                <a:effectLst/>
                <a:latin typeface="+mn-lt"/>
                <a:ea typeface="+mn-ea"/>
                <a:cs typeface="+mn-cs"/>
              </a:rPr>
              <a:t>Approximately 13 percent of the Daybreak community was</a:t>
            </a:r>
            <a:r>
              <a:rPr lang="en-US" sz="1200" kern="1200" baseline="0" dirty="0">
                <a:solidFill>
                  <a:schemeClr val="tx1"/>
                </a:solidFill>
                <a:effectLst/>
                <a:latin typeface="+mn-lt"/>
                <a:ea typeface="+mn-ea"/>
                <a:cs typeface="+mn-cs"/>
              </a:rPr>
              <a:t> developed on South Zone OU7. </a:t>
            </a:r>
          </a:p>
          <a:p>
            <a:pPr marL="171450" indent="-171450">
              <a:buFont typeface="Arial" panose="020B0604020202020204" pitchFamily="34" charset="0"/>
              <a:buChar char="•"/>
            </a:pPr>
            <a:endParaRPr lang="en-US" sz="1200" kern="1200" baseline="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baseline="0" dirty="0">
                <a:solidFill>
                  <a:schemeClr val="tx1"/>
                </a:solidFill>
                <a:effectLst/>
                <a:latin typeface="+mn-lt"/>
                <a:ea typeface="+mn-ea"/>
                <a:cs typeface="+mn-cs"/>
              </a:rPr>
              <a:t>Much of the remaining reclaimed area is now a</a:t>
            </a:r>
            <a:r>
              <a:rPr lang="en-US" sz="1200" kern="1200" dirty="0">
                <a:solidFill>
                  <a:schemeClr val="tx1"/>
                </a:solidFill>
                <a:effectLst/>
                <a:latin typeface="+mn-lt"/>
                <a:ea typeface="+mn-ea"/>
                <a:cs typeface="+mn-cs"/>
              </a:rPr>
              <a:t> 67-acre freshwater lake called Oquirrh Lake.</a:t>
            </a:r>
            <a:r>
              <a:rPr lang="en-US" sz="1200" kern="1200" baseline="0" dirty="0">
                <a:solidFill>
                  <a:schemeClr val="tx1"/>
                </a:solidFill>
                <a:effectLst/>
                <a:latin typeface="+mn-lt"/>
                <a:ea typeface="+mn-ea"/>
                <a:cs typeface="+mn-cs"/>
              </a:rPr>
              <a:t> The lake</a:t>
            </a:r>
            <a:r>
              <a:rPr lang="en-US" sz="1200" kern="1200" dirty="0">
                <a:solidFill>
                  <a:schemeClr val="tx1"/>
                </a:solidFill>
                <a:effectLst/>
                <a:latin typeface="+mn-lt"/>
                <a:ea typeface="+mn-ea"/>
                <a:cs typeface="+mn-cs"/>
              </a:rPr>
              <a:t> is a recreational amenity</a:t>
            </a:r>
            <a:r>
              <a:rPr lang="en-US" sz="1200" kern="1200" baseline="0" dirty="0">
                <a:solidFill>
                  <a:schemeClr val="tx1"/>
                </a:solidFill>
                <a:effectLst/>
                <a:latin typeface="+mn-lt"/>
                <a:ea typeface="+mn-ea"/>
                <a:cs typeface="+mn-cs"/>
              </a:rPr>
              <a:t> for the Daybreak community, </a:t>
            </a:r>
            <a:r>
              <a:rPr lang="en-US" sz="1200" kern="1200" dirty="0">
                <a:solidFill>
                  <a:schemeClr val="tx1"/>
                </a:solidFill>
                <a:effectLst/>
                <a:latin typeface="+mn-lt"/>
                <a:ea typeface="+mn-ea"/>
                <a:cs typeface="+mn-cs"/>
              </a:rPr>
              <a:t>providing opportunities for boating and fishing, in addition</a:t>
            </a:r>
            <a:r>
              <a:rPr lang="en-US" sz="1200" kern="1200" baseline="0" dirty="0">
                <a:solidFill>
                  <a:schemeClr val="tx1"/>
                </a:solidFill>
                <a:effectLst/>
                <a:latin typeface="+mn-lt"/>
                <a:ea typeface="+mn-ea"/>
                <a:cs typeface="+mn-cs"/>
              </a:rPr>
              <a:t> to a s</a:t>
            </a:r>
            <a:r>
              <a:rPr lang="en-US" sz="1200" kern="1200" dirty="0">
                <a:solidFill>
                  <a:schemeClr val="tx1"/>
                </a:solidFill>
                <a:effectLst/>
                <a:latin typeface="+mn-lt"/>
                <a:ea typeface="+mn-ea"/>
                <a:cs typeface="+mn-cs"/>
              </a:rPr>
              <a:t>urrounding</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walking trail, parks and beaches.</a:t>
            </a:r>
            <a:r>
              <a:rPr lang="en-US" sz="1200" b="0" i="0" u="none" strike="noStrike" kern="1200" baseline="0" dirty="0">
                <a:solidFill>
                  <a:schemeClr val="tx1"/>
                </a:solidFill>
                <a:latin typeface="+mn-lt"/>
                <a:ea typeface="+mn-ea"/>
                <a:cs typeface="+mn-cs"/>
              </a:rPr>
              <a:t> </a:t>
            </a:r>
          </a:p>
          <a:p>
            <a:pPr marL="171450" indent="-171450">
              <a:buFont typeface="Arial" panose="020B0604020202020204" pitchFamily="34" charset="0"/>
              <a:buChar char="•"/>
            </a:pPr>
            <a:endParaRPr lang="en-US" sz="1200" b="0" i="0" u="none" strike="noStrike" kern="1200" baseline="0" dirty="0">
              <a:solidFill>
                <a:schemeClr val="tx1"/>
              </a:solidFill>
              <a:latin typeface="+mn-lt"/>
              <a:ea typeface="+mn-ea"/>
              <a:cs typeface="+mn-cs"/>
            </a:endParaRP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Later in August 2005, Daybreak Elementary, a school and neighborhood learning and community center, opened on the site. </a:t>
            </a:r>
            <a:endParaRPr lang="en-US" dirty="0"/>
          </a:p>
        </p:txBody>
      </p:sp>
      <p:sp>
        <p:nvSpPr>
          <p:cNvPr id="4" name="Slide Number Placeholder 3"/>
          <p:cNvSpPr>
            <a:spLocks noGrp="1"/>
          </p:cNvSpPr>
          <p:nvPr>
            <p:ph type="sldNum" sz="quarter" idx="10"/>
          </p:nvPr>
        </p:nvSpPr>
        <p:spPr/>
        <p:txBody>
          <a:bodyPr/>
          <a:lstStyle/>
          <a:p>
            <a:fld id="{F0ACC40C-C09F-4720-8241-F55EE73AA11C}" type="slidenum">
              <a:rPr lang="en-US" smtClean="0"/>
              <a:t>6</a:t>
            </a:fld>
            <a:endParaRPr lang="en-US" dirty="0"/>
          </a:p>
        </p:txBody>
      </p:sp>
    </p:spTree>
    <p:extLst>
      <p:ext uri="{BB962C8B-B14F-4D97-AF65-F5344CB8AC3E}">
        <p14:creationId xmlns:p14="http://schemas.microsoft.com/office/powerpoint/2010/main" val="25765214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effectLst/>
              </a:rPr>
              <a:t>The</a:t>
            </a:r>
            <a:r>
              <a:rPr lang="en-US" baseline="0" dirty="0">
                <a:effectLst/>
              </a:rPr>
              <a:t> map above shows an aerial view of OU7 and surrounding areas, the community now has access to new </a:t>
            </a:r>
            <a:r>
              <a:rPr lang="en-US" dirty="0">
                <a:effectLst/>
              </a:rPr>
              <a:t>residential, commercial and recreational amenities.</a:t>
            </a:r>
          </a:p>
          <a:p>
            <a:endParaRPr lang="en-US"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dirty="0">
                <a:effectLst/>
              </a:rPr>
              <a:t>EPA, UDEQ,</a:t>
            </a:r>
            <a:r>
              <a:rPr lang="en-US" b="0" baseline="0" dirty="0">
                <a:effectLst/>
              </a:rPr>
              <a:t> </a:t>
            </a:r>
            <a:r>
              <a:rPr lang="en-US" b="0" dirty="0">
                <a:effectLst/>
              </a:rPr>
              <a:t>Kennecott, the City of South Jordan and other</a:t>
            </a:r>
            <a:r>
              <a:rPr lang="en-US" b="0" baseline="0" dirty="0">
                <a:effectLst/>
              </a:rPr>
              <a:t> stakeholders</a:t>
            </a:r>
            <a:r>
              <a:rPr lang="en-US" b="0" dirty="0">
                <a:effectLst/>
              </a:rPr>
              <a:t> worked closely to ensure that community perspectives and priorities were represented</a:t>
            </a:r>
            <a:r>
              <a:rPr lang="en-US" b="0" baseline="0" dirty="0">
                <a:effectLst/>
              </a:rPr>
              <a:t> in the planning and result of the </a:t>
            </a:r>
            <a:r>
              <a:rPr lang="en-US" b="0" dirty="0">
                <a:effectLst/>
              </a:rPr>
              <a:t>project. Kennecott</a:t>
            </a:r>
            <a:r>
              <a:rPr lang="en-US" sz="1200" kern="1200" dirty="0">
                <a:solidFill>
                  <a:schemeClr val="tx1"/>
                </a:solidFill>
                <a:effectLst/>
                <a:latin typeface="+mn-lt"/>
                <a:ea typeface="+mn-ea"/>
                <a:cs typeface="+mn-cs"/>
              </a:rPr>
              <a:t>, with EPA and</a:t>
            </a:r>
            <a:r>
              <a:rPr lang="en-US" sz="1200" b="1" i="0" u="none" strike="noStrik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UDEQ input, held discussions and meetings with the community, which were needed to build a strong foundation for the Daybreak project. Kennecott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brought community stakeholders and site agencies together to discuss development components, potential challenges and opportunities, and next steps.</a:t>
            </a:r>
            <a:endParaRPr lang="en-US" b="1" dirty="0"/>
          </a:p>
          <a:p>
            <a:endParaRPr lang="en-US" dirty="0"/>
          </a:p>
        </p:txBody>
      </p:sp>
      <p:sp>
        <p:nvSpPr>
          <p:cNvPr id="4" name="Slide Number Placeholder 3"/>
          <p:cNvSpPr>
            <a:spLocks noGrp="1"/>
          </p:cNvSpPr>
          <p:nvPr>
            <p:ph type="sldNum" sz="quarter" idx="10"/>
          </p:nvPr>
        </p:nvSpPr>
        <p:spPr/>
        <p:txBody>
          <a:bodyPr/>
          <a:lstStyle/>
          <a:p>
            <a:fld id="{F0ACC40C-C09F-4720-8241-F55EE73AA11C}" type="slidenum">
              <a:rPr lang="en-US" smtClean="0"/>
              <a:t>7</a:t>
            </a:fld>
            <a:endParaRPr lang="en-US" dirty="0"/>
          </a:p>
        </p:txBody>
      </p:sp>
    </p:spTree>
    <p:extLst>
      <p:ext uri="{BB962C8B-B14F-4D97-AF65-F5344CB8AC3E}">
        <p14:creationId xmlns:p14="http://schemas.microsoft.com/office/powerpoint/2010/main" val="1637974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kern="1200" dirty="0">
                <a:solidFill>
                  <a:schemeClr val="tx1"/>
                </a:solidFill>
                <a:effectLst/>
                <a:latin typeface="+mn-lt"/>
                <a:ea typeface="+mn-ea"/>
                <a:cs typeface="+mn-cs"/>
              </a:rPr>
              <a:t>Kennecott</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donated land to</a:t>
            </a:r>
            <a:r>
              <a:rPr lang="en-US" sz="1200" kern="1200" baseline="0" dirty="0">
                <a:solidFill>
                  <a:schemeClr val="tx1"/>
                </a:solidFill>
                <a:effectLst/>
                <a:latin typeface="+mn-lt"/>
                <a:ea typeface="+mn-ea"/>
                <a:cs typeface="+mn-cs"/>
              </a:rPr>
              <a:t> allow for the construction of the </a:t>
            </a:r>
            <a:r>
              <a:rPr lang="en-US" sz="1200" kern="1200" dirty="0">
                <a:solidFill>
                  <a:schemeClr val="tx1"/>
                </a:solidFill>
                <a:effectLst/>
                <a:latin typeface="+mn-lt"/>
                <a:ea typeface="+mn-ea"/>
                <a:cs typeface="+mn-cs"/>
              </a:rPr>
              <a:t>Utah Transit Authority’s TRAX red line, connecting Daybreak to downtown Salt Lake</a:t>
            </a:r>
            <a:r>
              <a:rPr lang="en-US" sz="1200" kern="1200" baseline="0" dirty="0">
                <a:solidFill>
                  <a:schemeClr val="tx1"/>
                </a:solidFill>
                <a:effectLst/>
                <a:latin typeface="+mn-lt"/>
                <a:ea typeface="+mn-ea"/>
                <a:cs typeface="+mn-cs"/>
              </a:rPr>
              <a:t> City</a:t>
            </a:r>
            <a:r>
              <a:rPr lang="en-US" sz="1200" kern="1200" dirty="0">
                <a:solidFill>
                  <a:schemeClr val="tx1"/>
                </a:solidFill>
                <a:effectLst/>
                <a:latin typeface="+mn-lt"/>
                <a:ea typeface="+mn-ea"/>
                <a:cs typeface="+mn-cs"/>
              </a:rPr>
              <a:t>.</a:t>
            </a:r>
            <a:r>
              <a:rPr lang="en-US" sz="1200" kern="1200" baseline="0" dirty="0">
                <a:solidFill>
                  <a:schemeClr val="tx1"/>
                </a:solidFill>
                <a:effectLst/>
                <a:latin typeface="+mn-lt"/>
                <a:ea typeface="+mn-ea"/>
                <a:cs typeface="+mn-cs"/>
              </a:rPr>
              <a:t> Since the 2010 opening of</a:t>
            </a:r>
            <a:r>
              <a:rPr lang="en-US" sz="1200" kern="1200" dirty="0">
                <a:solidFill>
                  <a:schemeClr val="tx1"/>
                </a:solidFill>
                <a:effectLst/>
                <a:latin typeface="+mn-lt"/>
                <a:ea typeface="+mn-ea"/>
                <a:cs typeface="+mn-cs"/>
              </a:rPr>
              <a:t> the TRAX Mid-Jordan rail line, there are two light rail stations in Daybreak. </a:t>
            </a:r>
            <a:br>
              <a:rPr lang="en-US" sz="1200" kern="1200" dirty="0">
                <a:solidFill>
                  <a:schemeClr val="tx1"/>
                </a:solidFill>
                <a:effectLst/>
                <a:latin typeface="+mn-lt"/>
                <a:ea typeface="+mn-ea"/>
                <a:cs typeface="+mn-cs"/>
              </a:rPr>
            </a:b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0" kern="1200" dirty="0">
                <a:solidFill>
                  <a:schemeClr val="tx1"/>
                </a:solidFill>
                <a:effectLst/>
                <a:latin typeface="+mn-lt"/>
                <a:ea typeface="+mn-ea"/>
                <a:cs typeface="+mn-cs"/>
              </a:rPr>
              <a:t>All</a:t>
            </a:r>
            <a:r>
              <a:rPr lang="en-US" sz="1200" b="0" kern="1200" baseline="0" dirty="0">
                <a:solidFill>
                  <a:schemeClr val="tx1"/>
                </a:solidFill>
                <a:effectLst/>
                <a:latin typeface="+mn-lt"/>
                <a:ea typeface="+mn-ea"/>
                <a:cs typeface="+mn-cs"/>
              </a:rPr>
              <a:t> the lines of the </a:t>
            </a:r>
            <a:r>
              <a:rPr lang="en-US" sz="1200" b="0" kern="1200" dirty="0">
                <a:solidFill>
                  <a:schemeClr val="tx1"/>
                </a:solidFill>
                <a:effectLst/>
                <a:latin typeface="+mn-lt"/>
                <a:ea typeface="+mn-ea"/>
                <a:cs typeface="+mn-cs"/>
              </a:rPr>
              <a:t>UTA TRAX had 1,630,544 riders in the month of August 2016, up</a:t>
            </a:r>
            <a:r>
              <a:rPr lang="en-US" sz="1200" b="0" kern="1200" baseline="0" dirty="0">
                <a:solidFill>
                  <a:schemeClr val="tx1"/>
                </a:solidFill>
                <a:effectLst/>
                <a:latin typeface="+mn-lt"/>
                <a:ea typeface="+mn-ea"/>
                <a:cs typeface="+mn-cs"/>
              </a:rPr>
              <a:t> 3.06% from August 2015 when there were 1,582,142 riders. </a:t>
            </a:r>
            <a:endParaRPr lang="en-US" b="0" dirty="0"/>
          </a:p>
        </p:txBody>
      </p:sp>
      <p:sp>
        <p:nvSpPr>
          <p:cNvPr id="4" name="Slide Number Placeholder 3"/>
          <p:cNvSpPr>
            <a:spLocks noGrp="1"/>
          </p:cNvSpPr>
          <p:nvPr>
            <p:ph type="sldNum" sz="quarter" idx="10"/>
          </p:nvPr>
        </p:nvSpPr>
        <p:spPr/>
        <p:txBody>
          <a:bodyPr/>
          <a:lstStyle/>
          <a:p>
            <a:fld id="{F0ACC40C-C09F-4720-8241-F55EE73AA11C}" type="slidenum">
              <a:rPr lang="en-US" smtClean="0"/>
              <a:t>8</a:t>
            </a:fld>
            <a:endParaRPr lang="en-US" dirty="0"/>
          </a:p>
        </p:txBody>
      </p:sp>
    </p:spTree>
    <p:extLst>
      <p:ext uri="{BB962C8B-B14F-4D97-AF65-F5344CB8AC3E}">
        <p14:creationId xmlns:p14="http://schemas.microsoft.com/office/powerpoint/2010/main" val="859728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All 4,000+ homes in the Daybreak development are Energy Star-certified</a:t>
            </a:r>
            <a:r>
              <a:rPr lang="en-US" baseline="0" dirty="0"/>
              <a:t> and provide much needed sustainable housing for the greater Salt Lake City area. </a:t>
            </a:r>
            <a:r>
              <a:rPr lang="en-US" dirty="0"/>
              <a:t>Energy Star certification is a</a:t>
            </a:r>
            <a:r>
              <a:rPr lang="en-US" baseline="0" dirty="0"/>
              <a:t> federally-backed </a:t>
            </a:r>
            <a:r>
              <a:rPr lang="en-US" dirty="0"/>
              <a:t>labeling program that identifies factories, office equipment, home appliances and electronics that have superior energy efficiency.</a:t>
            </a:r>
          </a:p>
        </p:txBody>
      </p:sp>
      <p:sp>
        <p:nvSpPr>
          <p:cNvPr id="4" name="Slide Number Placeholder 3"/>
          <p:cNvSpPr>
            <a:spLocks noGrp="1"/>
          </p:cNvSpPr>
          <p:nvPr>
            <p:ph type="sldNum" sz="quarter" idx="10"/>
          </p:nvPr>
        </p:nvSpPr>
        <p:spPr/>
        <p:txBody>
          <a:bodyPr/>
          <a:lstStyle/>
          <a:p>
            <a:fld id="{F0ACC40C-C09F-4720-8241-F55EE73AA11C}" type="slidenum">
              <a:rPr lang="en-US" smtClean="0"/>
              <a:t>9</a:t>
            </a:fld>
            <a:endParaRPr lang="en-US" dirty="0"/>
          </a:p>
        </p:txBody>
      </p:sp>
    </p:spTree>
    <p:extLst>
      <p:ext uri="{BB962C8B-B14F-4D97-AF65-F5344CB8AC3E}">
        <p14:creationId xmlns:p14="http://schemas.microsoft.com/office/powerpoint/2010/main" val="26595216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Businesses in</a:t>
            </a:r>
            <a:r>
              <a:rPr lang="en-US" baseline="0" dirty="0"/>
              <a:t> and around Daybreak </a:t>
            </a:r>
            <a:r>
              <a:rPr lang="en-US" dirty="0"/>
              <a:t>employ nearly 850 people</a:t>
            </a:r>
            <a:r>
              <a:rPr lang="en-US" baseline="0" dirty="0"/>
              <a:t> and </a:t>
            </a:r>
            <a:r>
              <a:rPr lang="en-US" dirty="0"/>
              <a:t>provide</a:t>
            </a:r>
            <a:r>
              <a:rPr lang="en-US" baseline="0" dirty="0"/>
              <a:t> nearly </a:t>
            </a:r>
            <a:r>
              <a:rPr lang="en-US" dirty="0"/>
              <a:t>$35.2 million in</a:t>
            </a:r>
            <a:r>
              <a:rPr lang="en-US" baseline="0" dirty="0"/>
              <a:t> </a:t>
            </a:r>
            <a:r>
              <a:rPr lang="en-US" dirty="0"/>
              <a:t>employment income annually.</a:t>
            </a:r>
            <a:r>
              <a:rPr lang="en-US" baseline="0" dirty="0"/>
              <a:t> Local Daybreak businesses </a:t>
            </a:r>
            <a:r>
              <a:rPr lang="en-US" dirty="0"/>
              <a:t>generate about $141.4 million in annual sales.*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Businesses include the Black</a:t>
            </a:r>
            <a:r>
              <a:rPr lang="en-US" baseline="0" dirty="0"/>
              <a:t> Diamond Gymnastics &amp; Sports Center, Tio’s Mexican Restaurant, eSpokes bike shop, Dave’s Barber Shope, several medical practices, Nest Boutique clothing store and more. </a:t>
            </a:r>
          </a:p>
          <a:p>
            <a:pPr marL="171450" indent="-171450">
              <a:buFont typeface="Arial" panose="020B0604020202020204" pitchFamily="34" charset="0"/>
              <a:buChar char="•"/>
            </a:pPr>
            <a:endParaRPr lang="en-US" baseline="0" dirty="0"/>
          </a:p>
          <a:p>
            <a:pPr marL="171450" indent="-171450">
              <a:buFont typeface="Arial" panose="020B0604020202020204" pitchFamily="34" charset="0"/>
              <a:buChar char="•"/>
            </a:pPr>
            <a:r>
              <a:rPr lang="en-US" baseline="0" dirty="0"/>
              <a:t>*These numbers are from the unpublished draft Kennecott (South Zone) Superfund Site Economic Case Study in development by Skeo. </a:t>
            </a:r>
            <a:endParaRPr lang="en-US" dirty="0"/>
          </a:p>
        </p:txBody>
      </p:sp>
      <p:sp>
        <p:nvSpPr>
          <p:cNvPr id="4" name="Slide Number Placeholder 3"/>
          <p:cNvSpPr>
            <a:spLocks noGrp="1"/>
          </p:cNvSpPr>
          <p:nvPr>
            <p:ph type="sldNum" sz="quarter" idx="10"/>
          </p:nvPr>
        </p:nvSpPr>
        <p:spPr/>
        <p:txBody>
          <a:bodyPr/>
          <a:lstStyle/>
          <a:p>
            <a:fld id="{F0ACC40C-C09F-4720-8241-F55EE73AA11C}" type="slidenum">
              <a:rPr lang="en-US" smtClean="0"/>
              <a:t>10</a:t>
            </a:fld>
            <a:endParaRPr lang="en-US" dirty="0"/>
          </a:p>
        </p:txBody>
      </p:sp>
    </p:spTree>
    <p:extLst>
      <p:ext uri="{BB962C8B-B14F-4D97-AF65-F5344CB8AC3E}">
        <p14:creationId xmlns:p14="http://schemas.microsoft.com/office/powerpoint/2010/main" val="39875190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t="-2"/>
          <a:stretch/>
        </p:blipFill>
        <p:spPr>
          <a:xfrm>
            <a:off x="0" y="-1"/>
            <a:ext cx="12192000" cy="5374955"/>
          </a:xfrm>
          <a:prstGeom prst="rect">
            <a:avLst/>
          </a:prstGeom>
          <a:effectLst/>
        </p:spPr>
      </p:pic>
      <p:sp>
        <p:nvSpPr>
          <p:cNvPr id="2" name="Title 1"/>
          <p:cNvSpPr>
            <a:spLocks noGrp="1"/>
          </p:cNvSpPr>
          <p:nvPr>
            <p:ph type="ctrTitle" hasCustomPrompt="1"/>
          </p:nvPr>
        </p:nvSpPr>
        <p:spPr>
          <a:xfrm>
            <a:off x="1417320" y="962658"/>
            <a:ext cx="9144000" cy="1193800"/>
          </a:xfrm>
        </p:spPr>
        <p:txBody>
          <a:bodyPr anchor="b"/>
          <a:lstStyle>
            <a:lvl1pPr algn="ctr">
              <a:defRPr sz="6000" b="1">
                <a:solidFill>
                  <a:schemeClr val="bg1"/>
                </a:solidFill>
              </a:defRPr>
            </a:lvl1pPr>
          </a:lstStyle>
          <a:p>
            <a:r>
              <a:rPr lang="en-US" dirty="0"/>
              <a:t>Re-Imagining Mining Sites</a:t>
            </a:r>
          </a:p>
        </p:txBody>
      </p:sp>
      <p:sp>
        <p:nvSpPr>
          <p:cNvPr id="3" name="Subtitle 2"/>
          <p:cNvSpPr>
            <a:spLocks noGrp="1"/>
          </p:cNvSpPr>
          <p:nvPr>
            <p:ph type="subTitle" idx="1" hasCustomPrompt="1"/>
          </p:nvPr>
        </p:nvSpPr>
        <p:spPr>
          <a:xfrm>
            <a:off x="0" y="5654039"/>
            <a:ext cx="12192000" cy="924877"/>
          </a:xfrm>
        </p:spPr>
        <p:txBody>
          <a:bodyPr>
            <a:noAutofit/>
          </a:bodyPr>
          <a:lstStyle>
            <a:lvl1pPr marL="0" indent="0" algn="ctr">
              <a:buNone/>
              <a:defRPr sz="3200" b="1" baseline="0">
                <a:solidFill>
                  <a:srgbClr val="003300"/>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Superfund Redevelopment Initiative</a:t>
            </a:r>
          </a:p>
          <a:p>
            <a:r>
              <a:rPr lang="en-US" dirty="0"/>
              <a:t>December 7, 2016</a:t>
            </a:r>
          </a:p>
        </p:txBody>
      </p:sp>
      <p:sp>
        <p:nvSpPr>
          <p:cNvPr id="5" name="Rectangle 4"/>
          <p:cNvSpPr/>
          <p:nvPr/>
        </p:nvSpPr>
        <p:spPr>
          <a:xfrm rot="16200000" flipH="1">
            <a:off x="6054969" y="-680014"/>
            <a:ext cx="82061" cy="12192001"/>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177650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2065589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158434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lvl1pPr>
              <a:defRPr sz="1400" b="1">
                <a:solidFill>
                  <a:srgbClr val="003300"/>
                </a:solidFill>
              </a:defRPr>
            </a:lvl1pPr>
          </a:lstStyle>
          <a:p>
            <a:fld id="{AB6D2ECD-C9E7-412F-8C88-E537CE636236}" type="slidenum">
              <a:rPr lang="en-US" smtClean="0"/>
              <a:t>‹#›</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0" y="0"/>
            <a:ext cx="533400" cy="6858000"/>
          </a:xfrm>
          <a:prstGeom prst="rect">
            <a:avLst/>
          </a:prstGeom>
          <a:effectLst/>
        </p:spPr>
      </p:pic>
      <p:sp>
        <p:nvSpPr>
          <p:cNvPr id="9" name="Rectangle 8"/>
          <p:cNvSpPr/>
          <p:nvPr/>
        </p:nvSpPr>
        <p:spPr>
          <a:xfrm flipH="1">
            <a:off x="533399" y="0"/>
            <a:ext cx="82061"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998718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1890" y="1709739"/>
            <a:ext cx="5660390" cy="2420302"/>
          </a:xfrm>
        </p:spPr>
        <p:txBody>
          <a:bodyPr anchor="b"/>
          <a:lstStyle>
            <a:lvl1pPr algn="ctr">
              <a:defRPr sz="6000"/>
            </a:lvl1pPr>
          </a:lstStyle>
          <a:p>
            <a:r>
              <a:rPr lang="en-US"/>
              <a:t>Click to edit Master title style</a:t>
            </a:r>
            <a:endParaRPr lang="en-US" dirty="0"/>
          </a:p>
        </p:txBody>
      </p:sp>
      <p:sp>
        <p:nvSpPr>
          <p:cNvPr id="3" name="Text Placeholder 2"/>
          <p:cNvSpPr>
            <a:spLocks noGrp="1"/>
          </p:cNvSpPr>
          <p:nvPr>
            <p:ph type="body" idx="1"/>
          </p:nvPr>
        </p:nvSpPr>
        <p:spPr>
          <a:xfrm>
            <a:off x="1151890" y="4589463"/>
            <a:ext cx="5660390" cy="1500187"/>
          </a:xfrm>
        </p:spPr>
        <p:txBody>
          <a:bodyPr/>
          <a:lstStyle>
            <a:lvl1pPr marL="0" indent="0" algn="ctr">
              <a:buNone/>
              <a:defRPr sz="2400" b="1">
                <a:solidFill>
                  <a:srgbClr val="003300"/>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6" name="Slide Number Placeholder 5"/>
          <p:cNvSpPr>
            <a:spLocks noGrp="1"/>
          </p:cNvSpPr>
          <p:nvPr>
            <p:ph type="sldNum" sz="quarter" idx="12"/>
          </p:nvPr>
        </p:nvSpPr>
        <p:spPr/>
        <p:txBody>
          <a:bodyPr/>
          <a:lstStyle/>
          <a:p>
            <a:fld id="{AB6D2ECD-C9E7-412F-8C88-E537CE636236}" type="slidenum">
              <a:rPr lang="en-US" smtClean="0"/>
              <a:t>‹#›</a:t>
            </a:fld>
            <a:endParaRPr lang="en-US" dirty="0"/>
          </a:p>
        </p:txBody>
      </p:sp>
      <p:pic>
        <p:nvPicPr>
          <p:cNvPr id="7" name="Picture 6"/>
          <p:cNvPicPr>
            <a:picLocks noChangeAspect="1"/>
          </p:cNvPicPr>
          <p:nvPr/>
        </p:nvPicPr>
        <p:blipFill rotWithShape="1">
          <a:blip r:embed="rId2" cstate="print">
            <a:extLst>
              <a:ext uri="{BEBA8EAE-BF5A-486C-A8C5-ECC9F3942E4B}">
                <a14:imgProps xmlns:a14="http://schemas.microsoft.com/office/drawing/2010/main">
                  <a14:imgLayer r:embed="rId3">
                    <a14:imgEffect>
                      <a14:artisticGlowEdges/>
                    </a14:imgEffect>
                    <a14:imgEffect>
                      <a14:colorTemperature colorTemp="5900"/>
                    </a14:imgEffect>
                    <a14:imgEffect>
                      <a14:saturation sat="200000"/>
                    </a14:imgEffect>
                    <a14:imgEffect>
                      <a14:brightnessContrast bright="40000" contrast="-40000"/>
                    </a14:imgEffect>
                  </a14:imgLayer>
                </a14:imgProps>
              </a:ext>
              <a:ext uri="{28A0092B-C50C-407E-A947-70E740481C1C}">
                <a14:useLocalDpi xmlns:a14="http://schemas.microsoft.com/office/drawing/2010/main"/>
              </a:ext>
            </a:extLst>
          </a:blip>
          <a:srcRect/>
          <a:stretch/>
        </p:blipFill>
        <p:spPr>
          <a:xfrm>
            <a:off x="7924800" y="0"/>
            <a:ext cx="4260850" cy="6858000"/>
          </a:xfrm>
          <a:prstGeom prst="rect">
            <a:avLst/>
          </a:prstGeom>
          <a:effectLst/>
        </p:spPr>
      </p:pic>
      <p:sp>
        <p:nvSpPr>
          <p:cNvPr id="8" name="Rectangle 7"/>
          <p:cNvSpPr/>
          <p:nvPr/>
        </p:nvSpPr>
        <p:spPr>
          <a:xfrm flipH="1">
            <a:off x="7883769" y="0"/>
            <a:ext cx="82061" cy="6858000"/>
          </a:xfrm>
          <a:prstGeom prst="rect">
            <a:avLst/>
          </a:prstGeom>
          <a:solidFill>
            <a:srgbClr val="0033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78286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16903374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endParaRPr lang="en-US" dirty="0"/>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13014022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endParaRPr lang="en-US" dirty="0"/>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5" name="Slide Number Placeholder 4"/>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37857836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endParaRPr lang="en-US" dirty="0"/>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4" name="Slide Number Placeholder 3"/>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24370458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2553496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endParaRPr lang="en-US" dirty="0"/>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AB6D2ECD-C9E7-412F-8C88-E537CE636236}" type="slidenum">
              <a:rPr lang="en-US" smtClean="0"/>
              <a:t>‹#›</a:t>
            </a:fld>
            <a:endParaRPr lang="en-US" dirty="0"/>
          </a:p>
        </p:txBody>
      </p:sp>
    </p:spTree>
    <p:extLst>
      <p:ext uri="{BB962C8B-B14F-4D97-AF65-F5344CB8AC3E}">
        <p14:creationId xmlns:p14="http://schemas.microsoft.com/office/powerpoint/2010/main" val="42638001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88720" y="365125"/>
            <a:ext cx="1040892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88720" y="1825625"/>
            <a:ext cx="1040892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8915400" y="6327140"/>
            <a:ext cx="2743200" cy="365125"/>
          </a:xfrm>
          <a:prstGeom prst="rect">
            <a:avLst/>
          </a:prstGeom>
        </p:spPr>
        <p:txBody>
          <a:bodyPr vert="horz" lIns="91440" tIns="45720" rIns="91440" bIns="45720" rtlCol="0" anchor="ctr"/>
          <a:lstStyle>
            <a:lvl1pPr>
              <a:defRPr lang="en-US" sz="1400" b="1" smtClean="0">
                <a:solidFill>
                  <a:srgbClr val="003300"/>
                </a:solidFill>
              </a:defRPr>
            </a:lvl1pPr>
          </a:lstStyle>
          <a:p>
            <a:fld id="{AB6D2ECD-C9E7-412F-8C88-E537CE636236}" type="slidenum">
              <a:rPr lang="en-US" smtClean="0"/>
              <a:t>‹#›</a:t>
            </a:fld>
            <a:endParaRPr lang="en-US" dirty="0"/>
          </a:p>
        </p:txBody>
      </p:sp>
    </p:spTree>
    <p:extLst>
      <p:ext uri="{BB962C8B-B14F-4D97-AF65-F5344CB8AC3E}">
        <p14:creationId xmlns:p14="http://schemas.microsoft.com/office/powerpoint/2010/main" val="22724234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b="0" kern="1200">
          <a:solidFill>
            <a:schemeClr val="tx1">
              <a:lumMod val="65000"/>
              <a:lumOff val="35000"/>
            </a:schemeClr>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9.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mailto:john.birkinshaw@riotinto.com"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3.emf"/><Relationship Id="rId3" Type="http://schemas.openxmlformats.org/officeDocument/2006/relationships/image" Target="../media/image8.png"/><Relationship Id="rId7" Type="http://schemas.openxmlformats.org/officeDocument/2006/relationships/image" Target="../media/image12.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84909" y="1709739"/>
            <a:ext cx="6802582" cy="2420302"/>
          </a:xfrm>
        </p:spPr>
        <p:txBody>
          <a:bodyPr>
            <a:normAutofit fontScale="90000"/>
          </a:bodyPr>
          <a:lstStyle/>
          <a:p>
            <a:r>
              <a:rPr lang="en-US" dirty="0"/>
              <a:t>Re-imagining Kennecott: Collaboration for Successful Residential and Ecological Reuse</a:t>
            </a:r>
          </a:p>
        </p:txBody>
      </p:sp>
      <p:sp>
        <p:nvSpPr>
          <p:cNvPr id="5" name="Text Placeholder 4"/>
          <p:cNvSpPr>
            <a:spLocks noGrp="1"/>
          </p:cNvSpPr>
          <p:nvPr>
            <p:ph type="body" idx="1"/>
          </p:nvPr>
        </p:nvSpPr>
        <p:spPr/>
        <p:txBody>
          <a:bodyPr/>
          <a:lstStyle/>
          <a:p>
            <a:r>
              <a:rPr lang="en-US" dirty="0"/>
              <a:t>John Birkinshaw</a:t>
            </a:r>
          </a:p>
          <a:p>
            <a:r>
              <a:rPr lang="en-US" dirty="0"/>
              <a:t>Principal Advisor, Land Management</a:t>
            </a:r>
          </a:p>
          <a:p>
            <a:r>
              <a:rPr lang="en-US" dirty="0"/>
              <a:t>Kennecott Utah Copper, LLC</a:t>
            </a:r>
          </a:p>
          <a:p>
            <a:endParaRPr lang="en-US" dirty="0"/>
          </a:p>
        </p:txBody>
      </p:sp>
      <p:sp>
        <p:nvSpPr>
          <p:cNvPr id="2" name="Slide Number Placeholder 1"/>
          <p:cNvSpPr>
            <a:spLocks noGrp="1"/>
          </p:cNvSpPr>
          <p:nvPr>
            <p:ph type="sldNum" sz="quarter" idx="12"/>
          </p:nvPr>
        </p:nvSpPr>
        <p:spPr/>
        <p:txBody>
          <a:bodyPr/>
          <a:lstStyle/>
          <a:p>
            <a:fld id="{AB6D2ECD-C9E7-412F-8C88-E537CE636236}" type="slidenum">
              <a:rPr lang="en-US" smtClean="0"/>
              <a:t>1</a:t>
            </a:fld>
            <a:endParaRPr lang="en-US" dirty="0"/>
          </a:p>
        </p:txBody>
      </p:sp>
    </p:spTree>
    <p:extLst>
      <p:ext uri="{BB962C8B-B14F-4D97-AF65-F5344CB8AC3E}">
        <p14:creationId xmlns:p14="http://schemas.microsoft.com/office/powerpoint/2010/main" val="28956865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Daybreak Community – Commercial</a:t>
            </a:r>
          </a:p>
        </p:txBody>
      </p:sp>
      <p:pic>
        <p:nvPicPr>
          <p:cNvPr id="9" name="Picture 8"/>
          <p:cNvPicPr/>
          <p:nvPr/>
        </p:nvPicPr>
        <p:blipFill rotWithShape="1">
          <a:blip r:embed="rId3" cstate="print">
            <a:extLst>
              <a:ext uri="{28A0092B-C50C-407E-A947-70E740481C1C}">
                <a14:useLocalDpi xmlns:a14="http://schemas.microsoft.com/office/drawing/2010/main"/>
              </a:ext>
            </a:extLst>
          </a:blip>
          <a:srcRect/>
          <a:stretch/>
        </p:blipFill>
        <p:spPr>
          <a:xfrm>
            <a:off x="1078772" y="1926966"/>
            <a:ext cx="4984280" cy="3294331"/>
          </a:xfrm>
          <a:prstGeom prst="rect">
            <a:avLst/>
          </a:prstGeom>
          <a:effectLst>
            <a:outerShdw blurRad="50800" dist="38100" dir="2700000" algn="tl" rotWithShape="0">
              <a:prstClr val="black">
                <a:alpha val="40000"/>
              </a:prstClr>
            </a:outerShdw>
          </a:effectLst>
        </p:spPr>
      </p:pic>
      <p:pic>
        <p:nvPicPr>
          <p:cNvPr id="3" name="Picture 2"/>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658555" y="1926965"/>
            <a:ext cx="4939085" cy="3294331"/>
          </a:xfrm>
          <a:prstGeom prst="rect">
            <a:avLst/>
          </a:prstGeom>
          <a:effectLst>
            <a:outerShdw blurRad="50800" dist="38100" dir="2700000" algn="tl" rotWithShape="0">
              <a:prstClr val="black">
                <a:alpha val="40000"/>
              </a:prstClr>
            </a:outerShdw>
          </a:effectLst>
        </p:spPr>
      </p:pic>
      <p:sp>
        <p:nvSpPr>
          <p:cNvPr id="4" name="Slide Number Placeholder 3"/>
          <p:cNvSpPr>
            <a:spLocks noGrp="1"/>
          </p:cNvSpPr>
          <p:nvPr>
            <p:ph type="sldNum" sz="quarter" idx="12"/>
          </p:nvPr>
        </p:nvSpPr>
        <p:spPr/>
        <p:txBody>
          <a:bodyPr/>
          <a:lstStyle/>
          <a:p>
            <a:pPr algn="r"/>
            <a:fld id="{AB6D2ECD-C9E7-412F-8C88-E537CE636236}" type="slidenum">
              <a:rPr lang="en-US" smtClean="0"/>
              <a:pPr algn="r"/>
              <a:t>10</a:t>
            </a:fld>
            <a:endParaRPr lang="en-US" dirty="0"/>
          </a:p>
        </p:txBody>
      </p:sp>
    </p:spTree>
    <p:extLst>
      <p:ext uri="{BB962C8B-B14F-4D97-AF65-F5344CB8AC3E}">
        <p14:creationId xmlns:p14="http://schemas.microsoft.com/office/powerpoint/2010/main" val="37726136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Daybreak Community – Ecological</a:t>
            </a:r>
          </a:p>
        </p:txBody>
      </p:sp>
      <p:pic>
        <p:nvPicPr>
          <p:cNvPr id="9" name="Picture 8"/>
          <p:cNvPicPr/>
          <p:nvPr/>
        </p:nvPicPr>
        <p:blipFill>
          <a:blip r:embed="rId3">
            <a:extLst>
              <a:ext uri="{28A0092B-C50C-407E-A947-70E740481C1C}">
                <a14:useLocalDpi xmlns:a14="http://schemas.microsoft.com/office/drawing/2010/main"/>
              </a:ext>
            </a:extLst>
          </a:blip>
          <a:stretch>
            <a:fillRect/>
          </a:stretch>
        </p:blipFill>
        <p:spPr>
          <a:xfrm>
            <a:off x="1101370" y="1926966"/>
            <a:ext cx="4939084" cy="3294331"/>
          </a:xfrm>
          <a:prstGeom prst="rect">
            <a:avLst/>
          </a:prstGeom>
          <a:effectLst>
            <a:outerShdw blurRad="50800" dist="38100" dir="2700000" algn="tl" rotWithShape="0">
              <a:prstClr val="black">
                <a:alpha val="40000"/>
              </a:prstClr>
            </a:outerShdw>
          </a:effectLst>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6572539" y="1926966"/>
            <a:ext cx="5194242" cy="3345939"/>
          </a:xfrm>
          <a:prstGeom prst="rect">
            <a:avLst/>
          </a:prstGeom>
          <a:effectLst>
            <a:outerShdw blurRad="50800" dist="38100" dir="2700000" algn="tl" rotWithShape="0">
              <a:prstClr val="black">
                <a:alpha val="40000"/>
              </a:prstClr>
            </a:outerShdw>
          </a:effectLst>
        </p:spPr>
      </p:pic>
      <p:sp>
        <p:nvSpPr>
          <p:cNvPr id="6" name="Slide Number Placeholder 5"/>
          <p:cNvSpPr>
            <a:spLocks noGrp="1"/>
          </p:cNvSpPr>
          <p:nvPr>
            <p:ph type="sldNum" sz="quarter" idx="12"/>
          </p:nvPr>
        </p:nvSpPr>
        <p:spPr/>
        <p:txBody>
          <a:bodyPr/>
          <a:lstStyle/>
          <a:p>
            <a:pPr algn="r"/>
            <a:fld id="{AB6D2ECD-C9E7-412F-8C88-E537CE636236}" type="slidenum">
              <a:rPr lang="en-US" smtClean="0"/>
              <a:pPr algn="r"/>
              <a:t>11</a:t>
            </a:fld>
            <a:endParaRPr lang="en-US" dirty="0"/>
          </a:p>
        </p:txBody>
      </p:sp>
    </p:spTree>
    <p:extLst>
      <p:ext uri="{BB962C8B-B14F-4D97-AF65-F5344CB8AC3E}">
        <p14:creationId xmlns:p14="http://schemas.microsoft.com/office/powerpoint/2010/main" val="10461589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North Zone Reuse – Water Fowl Reserve</a:t>
            </a:r>
          </a:p>
        </p:txBody>
      </p:sp>
      <p:sp>
        <p:nvSpPr>
          <p:cNvPr id="5" name="Rectangle 4"/>
          <p:cNvSpPr/>
          <p:nvPr/>
        </p:nvSpPr>
        <p:spPr>
          <a:xfrm>
            <a:off x="3473399" y="5787369"/>
            <a:ext cx="5839558" cy="369332"/>
          </a:xfrm>
          <a:prstGeom prst="rect">
            <a:avLst/>
          </a:prstGeom>
        </p:spPr>
        <p:txBody>
          <a:bodyPr wrap="square">
            <a:spAutoFit/>
          </a:bodyPr>
          <a:lstStyle/>
          <a:p>
            <a:pPr algn="ctr"/>
            <a:r>
              <a:rPr lang="en-US" b="1" dirty="0"/>
              <a:t>View from Inland Sea Shorebird Reserve toward Smelter.</a:t>
            </a:r>
            <a:endParaRPr lang="en-US" dirty="0"/>
          </a:p>
        </p:txBody>
      </p:sp>
      <p:sp>
        <p:nvSpPr>
          <p:cNvPr id="6" name="Slide Number Placeholder 5"/>
          <p:cNvSpPr>
            <a:spLocks noGrp="1"/>
          </p:cNvSpPr>
          <p:nvPr>
            <p:ph type="sldNum" sz="quarter" idx="12"/>
          </p:nvPr>
        </p:nvSpPr>
        <p:spPr/>
        <p:txBody>
          <a:bodyPr/>
          <a:lstStyle/>
          <a:p>
            <a:pPr algn="r"/>
            <a:fld id="{AB6D2ECD-C9E7-412F-8C88-E537CE636236}" type="slidenum">
              <a:rPr lang="en-US" smtClean="0"/>
              <a:pPr algn="r"/>
              <a:t>12</a:t>
            </a:fld>
            <a:endParaRPr lang="en-US" dirty="0"/>
          </a:p>
        </p:txBody>
      </p:sp>
      <p:pic>
        <p:nvPicPr>
          <p:cNvPr id="7" name="Picture 5" descr="LAND.jpg"/>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bwMode="auto">
          <a:xfrm>
            <a:off x="2176778" y="1877458"/>
            <a:ext cx="8432800" cy="3723141"/>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1560801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More Information, Contact</a:t>
            </a:r>
          </a:p>
        </p:txBody>
      </p:sp>
      <p:sp>
        <p:nvSpPr>
          <p:cNvPr id="3" name="Content Placeholder 2"/>
          <p:cNvSpPr>
            <a:spLocks noGrp="1"/>
          </p:cNvSpPr>
          <p:nvPr>
            <p:ph idx="1"/>
          </p:nvPr>
        </p:nvSpPr>
        <p:spPr/>
        <p:txBody>
          <a:bodyPr>
            <a:normAutofit/>
          </a:bodyPr>
          <a:lstStyle/>
          <a:p>
            <a:pPr marL="0" indent="0">
              <a:buNone/>
            </a:pPr>
            <a:r>
              <a:rPr lang="en-US" b="1" dirty="0"/>
              <a:t>John Birkinshaw</a:t>
            </a:r>
          </a:p>
          <a:p>
            <a:pPr marL="0" indent="0">
              <a:buNone/>
            </a:pPr>
            <a:r>
              <a:rPr lang="en-US" b="1" dirty="0"/>
              <a:t>Principal Advisor, Land Management</a:t>
            </a:r>
          </a:p>
          <a:p>
            <a:pPr marL="0" indent="0">
              <a:buNone/>
            </a:pPr>
            <a:r>
              <a:rPr lang="en-US" b="1" dirty="0"/>
              <a:t>Kennecott Utah Copper, LLC</a:t>
            </a:r>
          </a:p>
          <a:p>
            <a:endParaRPr lang="en-US" b="1" dirty="0"/>
          </a:p>
          <a:p>
            <a:pPr marL="0" indent="0">
              <a:buNone/>
            </a:pPr>
            <a:r>
              <a:rPr lang="en-US" dirty="0"/>
              <a:t>Phone: </a:t>
            </a:r>
            <a:r>
              <a:rPr lang="fr-FR" dirty="0"/>
              <a:t>801-204-2756</a:t>
            </a:r>
          </a:p>
          <a:p>
            <a:pPr marL="0" indent="0">
              <a:buNone/>
            </a:pPr>
            <a:r>
              <a:rPr lang="en-US" dirty="0"/>
              <a:t>Email: </a:t>
            </a:r>
            <a:r>
              <a:rPr lang="en-US" dirty="0">
                <a:hlinkClick r:id="rId3"/>
              </a:rPr>
              <a:t>john.birkinshaw@riotinto.com</a:t>
            </a:r>
            <a:endParaRPr lang="en-US" dirty="0"/>
          </a:p>
          <a:p>
            <a:pPr marL="0" indent="0">
              <a:buNone/>
            </a:pPr>
            <a:r>
              <a:rPr lang="en-US" dirty="0"/>
              <a:t> </a:t>
            </a:r>
          </a:p>
          <a:p>
            <a:pPr marL="0" indent="0">
              <a:buNone/>
            </a:pPr>
            <a:endParaRPr lang="en-US" dirty="0"/>
          </a:p>
        </p:txBody>
      </p:sp>
      <p:sp>
        <p:nvSpPr>
          <p:cNvPr id="4" name="Slide Number Placeholder 3"/>
          <p:cNvSpPr>
            <a:spLocks noGrp="1"/>
          </p:cNvSpPr>
          <p:nvPr>
            <p:ph type="sldNum" sz="quarter" idx="12"/>
          </p:nvPr>
        </p:nvSpPr>
        <p:spPr/>
        <p:txBody>
          <a:bodyPr/>
          <a:lstStyle/>
          <a:p>
            <a:pPr algn="r"/>
            <a:fld id="{AB6D2ECD-C9E7-412F-8C88-E537CE636236}" type="slidenum">
              <a:rPr lang="en-US" smtClean="0"/>
              <a:pPr algn="r"/>
              <a:t>13</a:t>
            </a:fld>
            <a:endParaRPr lang="en-US" dirty="0"/>
          </a:p>
        </p:txBody>
      </p:sp>
    </p:spTree>
    <p:extLst>
      <p:ext uri="{BB962C8B-B14F-4D97-AF65-F5344CB8AC3E}">
        <p14:creationId xmlns:p14="http://schemas.microsoft.com/office/powerpoint/2010/main" val="128341408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rotWithShape="1">
          <a:blip r:embed="rId3" cstate="print">
            <a:extLst>
              <a:ext uri="{28A0092B-C50C-407E-A947-70E740481C1C}">
                <a14:useLocalDpi xmlns:a14="http://schemas.microsoft.com/office/drawing/2010/main"/>
              </a:ext>
            </a:extLst>
          </a:blip>
          <a:srcRect b="-1623"/>
          <a:stretch/>
        </p:blipFill>
        <p:spPr>
          <a:xfrm>
            <a:off x="3076459" y="1611580"/>
            <a:ext cx="6633437" cy="4532691"/>
          </a:xfrm>
          <a:prstGeom prst="rect">
            <a:avLst/>
          </a:prstGeom>
          <a:noFill/>
          <a:ln w="9525">
            <a:noFill/>
            <a:miter lim="800000"/>
            <a:headEnd/>
            <a:tailEnd/>
          </a:ln>
          <a:effectLst>
            <a:outerShdw blurRad="50800" dist="38100" dir="2700000" algn="tl" rotWithShape="0">
              <a:prstClr val="black">
                <a:alpha val="40000"/>
              </a:prstClr>
            </a:outerShdw>
          </a:effectLst>
        </p:spPr>
      </p:pic>
      <p:sp>
        <p:nvSpPr>
          <p:cNvPr id="2" name="Title 1"/>
          <p:cNvSpPr>
            <a:spLocks noGrp="1"/>
          </p:cNvSpPr>
          <p:nvPr>
            <p:ph type="title"/>
          </p:nvPr>
        </p:nvSpPr>
        <p:spPr/>
        <p:txBody>
          <a:bodyPr/>
          <a:lstStyle/>
          <a:p>
            <a:pPr algn="ctr"/>
            <a:r>
              <a:rPr lang="en-US" dirty="0"/>
              <a:t>Adapting Industrial Lands for Future Use</a:t>
            </a:r>
          </a:p>
        </p:txBody>
      </p:sp>
      <p:sp>
        <p:nvSpPr>
          <p:cNvPr id="5" name="Slide Number Placeholder 4"/>
          <p:cNvSpPr>
            <a:spLocks noGrp="1"/>
          </p:cNvSpPr>
          <p:nvPr>
            <p:ph type="sldNum" sz="quarter" idx="12"/>
          </p:nvPr>
        </p:nvSpPr>
        <p:spPr/>
        <p:txBody>
          <a:bodyPr/>
          <a:lstStyle/>
          <a:p>
            <a:pPr algn="r"/>
            <a:fld id="{AB6D2ECD-C9E7-412F-8C88-E537CE636236}" type="slidenum">
              <a:rPr lang="en-US" smtClean="0"/>
              <a:pPr algn="r"/>
              <a:t>2</a:t>
            </a:fld>
            <a:endParaRPr lang="en-US" dirty="0"/>
          </a:p>
        </p:txBody>
      </p:sp>
      <p:sp>
        <p:nvSpPr>
          <p:cNvPr id="10" name="Rectangle 9"/>
          <p:cNvSpPr/>
          <p:nvPr/>
        </p:nvSpPr>
        <p:spPr>
          <a:xfrm>
            <a:off x="3410572" y="6227987"/>
            <a:ext cx="5965223" cy="369331"/>
          </a:xfrm>
          <a:prstGeom prst="rect">
            <a:avLst/>
          </a:prstGeom>
        </p:spPr>
        <p:txBody>
          <a:bodyPr wrap="none">
            <a:spAutoFit/>
          </a:bodyPr>
          <a:lstStyle/>
          <a:p>
            <a:pPr algn="ctr"/>
            <a:r>
              <a:rPr lang="en-US" b="1" dirty="0">
                <a:latin typeface="Calibri" panose="020F0502020204030204" pitchFamily="34" charset="0"/>
                <a:ea typeface="Calibri" panose="020F0502020204030204" pitchFamily="34" charset="0"/>
                <a:cs typeface="Times New Roman" panose="02020603050405020304" pitchFamily="18" charset="0"/>
              </a:rPr>
              <a:t>South Jordan Evaporation Ponds </a:t>
            </a:r>
            <a:r>
              <a:rPr lang="en-US" i="1" dirty="0">
                <a:latin typeface="Calibri" panose="020F0502020204030204" pitchFamily="34" charset="0"/>
                <a:ea typeface="Calibri" panose="020F0502020204030204" pitchFamily="34" charset="0"/>
                <a:cs typeface="Times New Roman" panose="02020603050405020304" pitchFamily="18" charset="0"/>
              </a:rPr>
              <a:t>(Source: Rio Tinto Kennecott)</a:t>
            </a:r>
            <a:endParaRPr lang="en-US" dirty="0"/>
          </a:p>
        </p:txBody>
      </p:sp>
    </p:spTree>
    <p:extLst>
      <p:ext uri="{BB962C8B-B14F-4D97-AF65-F5344CB8AC3E}">
        <p14:creationId xmlns:p14="http://schemas.microsoft.com/office/powerpoint/2010/main" val="33063538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lgn="r"/>
            <a:fld id="{AB6D2ECD-C9E7-412F-8C88-E537CE636236}" type="slidenum">
              <a:rPr lang="en-US" smtClean="0"/>
              <a:pPr algn="r"/>
              <a:t>3</a:t>
            </a:fld>
            <a:endParaRPr lang="en-US" dirty="0"/>
          </a:p>
        </p:txBody>
      </p:sp>
      <p:grpSp>
        <p:nvGrpSpPr>
          <p:cNvPr id="2" name="Group 1"/>
          <p:cNvGrpSpPr/>
          <p:nvPr/>
        </p:nvGrpSpPr>
        <p:grpSpPr>
          <a:xfrm>
            <a:off x="915345" y="1748730"/>
            <a:ext cx="10897040" cy="4072256"/>
            <a:chOff x="929200" y="862031"/>
            <a:chExt cx="10897040" cy="4072256"/>
          </a:xfrm>
        </p:grpSpPr>
        <p:pic>
          <p:nvPicPr>
            <p:cNvPr id="5" name="Picture 4"/>
            <p:cNvPicPr>
              <a:picLocks noChangeAspect="1" noChangeArrowheads="1"/>
            </p:cNvPicPr>
            <p:nvPr/>
          </p:nvPicPr>
          <p:blipFill rotWithShape="1">
            <a:blip r:embed="rId3" cstate="print">
              <a:extLst>
                <a:ext uri="{28A0092B-C50C-407E-A947-70E740481C1C}">
                  <a14:useLocalDpi xmlns:a14="http://schemas.microsoft.com/office/drawing/2010/main"/>
                </a:ext>
              </a:extLst>
            </a:blip>
            <a:srcRect/>
            <a:stretch/>
          </p:blipFill>
          <p:spPr bwMode="auto">
            <a:xfrm>
              <a:off x="929200" y="862031"/>
              <a:ext cx="5136319" cy="360836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Picture 6"/>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492240" y="862031"/>
              <a:ext cx="5334000" cy="3608369"/>
            </a:xfrm>
            <a:prstGeom prst="rect">
              <a:avLst/>
            </a:prstGeom>
            <a:noFill/>
            <a:ln w="9525">
              <a:no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5"/>
            <p:cNvSpPr txBox="1">
              <a:spLocks noChangeArrowheads="1"/>
            </p:cNvSpPr>
            <p:nvPr/>
          </p:nvSpPr>
          <p:spPr bwMode="auto">
            <a:xfrm>
              <a:off x="929200" y="4564955"/>
              <a:ext cx="5234382" cy="369332"/>
            </a:xfrm>
            <a:prstGeom prst="rect">
              <a:avLst/>
            </a:prstGeom>
            <a:extLst/>
          </p:spPr>
          <p:txBody>
            <a:bodyPr wrap="none">
              <a:spAutoFit/>
            </a:bodyPr>
            <a:lstStyle>
              <a:defPPr>
                <a:defRPr lang="en-US"/>
              </a:defPPr>
              <a:lvl1pPr algn="ctr">
                <a:defRPr b="1">
                  <a:latin typeface="Calibri" panose="020F0502020204030204" pitchFamily="34" charset="0"/>
                  <a:ea typeface="Calibri" panose="020F0502020204030204" pitchFamily="34" charset="0"/>
                  <a:cs typeface="Times New Roman" panose="02020603050405020304" pitchFamily="18" charset="0"/>
                </a:defRPr>
              </a:lvl1pPr>
            </a:lstStyle>
            <a:p>
              <a:r>
                <a:rPr lang="en-US" altLang="en-US" dirty="0"/>
                <a:t>South Jordan Evaporation Ponds during Reclamation </a:t>
              </a:r>
            </a:p>
          </p:txBody>
        </p:sp>
        <p:sp>
          <p:nvSpPr>
            <p:cNvPr id="9" name="Text Box 5"/>
            <p:cNvSpPr txBox="1">
              <a:spLocks noChangeArrowheads="1"/>
            </p:cNvSpPr>
            <p:nvPr/>
          </p:nvSpPr>
          <p:spPr bwMode="auto">
            <a:xfrm>
              <a:off x="6620212" y="4564955"/>
              <a:ext cx="5078057" cy="369332"/>
            </a:xfrm>
            <a:prstGeom prst="rect">
              <a:avLst/>
            </a:prstGeom>
            <a:extLst/>
          </p:spPr>
          <p:txBody>
            <a:bodyPr wrap="none">
              <a:spAutoFit/>
            </a:bodyPr>
            <a:lstStyle>
              <a:defPPr>
                <a:defRPr lang="en-US"/>
              </a:defPPr>
              <a:lvl1pPr algn="ctr">
                <a:defRPr b="1">
                  <a:latin typeface="Calibri" panose="020F0502020204030204" pitchFamily="34" charset="0"/>
                  <a:ea typeface="Calibri" panose="020F0502020204030204" pitchFamily="34" charset="0"/>
                  <a:cs typeface="Times New Roman" panose="02020603050405020304" pitchFamily="18" charset="0"/>
                </a:defRPr>
              </a:lvl1pPr>
            </a:lstStyle>
            <a:p>
              <a:r>
                <a:rPr lang="en-US" altLang="en-US" dirty="0"/>
                <a:t>South Jordan Evaporation Ponds after Reclamation </a:t>
              </a:r>
            </a:p>
          </p:txBody>
        </p:sp>
      </p:grpSp>
      <p:sp>
        <p:nvSpPr>
          <p:cNvPr id="14" name="Title 1"/>
          <p:cNvSpPr>
            <a:spLocks noGrp="1"/>
          </p:cNvSpPr>
          <p:nvPr>
            <p:ph type="title"/>
          </p:nvPr>
        </p:nvSpPr>
        <p:spPr>
          <a:xfrm>
            <a:off x="1188720" y="365125"/>
            <a:ext cx="10408920" cy="1325563"/>
          </a:xfrm>
        </p:spPr>
        <p:txBody>
          <a:bodyPr/>
          <a:lstStyle/>
          <a:p>
            <a:r>
              <a:rPr lang="en-US" dirty="0"/>
              <a:t>South Jordan Evaporation Ponds</a:t>
            </a:r>
          </a:p>
        </p:txBody>
      </p:sp>
    </p:spTree>
    <p:extLst>
      <p:ext uri="{BB962C8B-B14F-4D97-AF65-F5344CB8AC3E}">
        <p14:creationId xmlns:p14="http://schemas.microsoft.com/office/powerpoint/2010/main" val="3841269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Zone - Daybreak Community Timeline</a:t>
            </a:r>
          </a:p>
        </p:txBody>
      </p:sp>
      <p:sp>
        <p:nvSpPr>
          <p:cNvPr id="3" name="Content Placeholder 2"/>
          <p:cNvSpPr>
            <a:spLocks noGrp="1"/>
          </p:cNvSpPr>
          <p:nvPr>
            <p:ph idx="1"/>
          </p:nvPr>
        </p:nvSpPr>
        <p:spPr/>
        <p:txBody>
          <a:bodyPr>
            <a:normAutofit lnSpcReduction="10000"/>
          </a:bodyPr>
          <a:lstStyle/>
          <a:p>
            <a:r>
              <a:rPr lang="en-US" b="1" dirty="0"/>
              <a:t>1999 – Master Plan for Daybreak Community</a:t>
            </a:r>
          </a:p>
          <a:p>
            <a:endParaRPr lang="en-US" b="1" dirty="0"/>
          </a:p>
          <a:p>
            <a:r>
              <a:rPr lang="en-US" b="1" dirty="0"/>
              <a:t>2001 – Kennecott Land Company established</a:t>
            </a:r>
          </a:p>
          <a:p>
            <a:pPr marL="0" indent="0">
              <a:buNone/>
            </a:pPr>
            <a:endParaRPr lang="en-US" dirty="0"/>
          </a:p>
          <a:p>
            <a:r>
              <a:rPr lang="en-US" dirty="0"/>
              <a:t>2003  -  Construction begins at Daybreak 	</a:t>
            </a:r>
          </a:p>
          <a:p>
            <a:endParaRPr lang="en-US" dirty="0"/>
          </a:p>
          <a:p>
            <a:r>
              <a:rPr lang="en-US" dirty="0"/>
              <a:t>November 2004 – Daybreak Move-In	</a:t>
            </a:r>
          </a:p>
          <a:p>
            <a:endParaRPr lang="en-US" dirty="0"/>
          </a:p>
          <a:p>
            <a:r>
              <a:rPr lang="en-US" dirty="0"/>
              <a:t>August 2005 - Daybreak Elementary Opening	</a:t>
            </a:r>
          </a:p>
          <a:p>
            <a:endParaRPr lang="en-US" dirty="0"/>
          </a:p>
        </p:txBody>
      </p:sp>
      <p:sp>
        <p:nvSpPr>
          <p:cNvPr id="4" name="Slide Number Placeholder 3"/>
          <p:cNvSpPr>
            <a:spLocks noGrp="1"/>
          </p:cNvSpPr>
          <p:nvPr>
            <p:ph type="sldNum" sz="quarter" idx="12"/>
          </p:nvPr>
        </p:nvSpPr>
        <p:spPr/>
        <p:txBody>
          <a:bodyPr/>
          <a:lstStyle/>
          <a:p>
            <a:pPr algn="r"/>
            <a:fld id="{AB6D2ECD-C9E7-412F-8C88-E537CE636236}" type="slidenum">
              <a:rPr lang="en-US" smtClean="0"/>
              <a:pPr algn="r"/>
              <a:t>4</a:t>
            </a:fld>
            <a:endParaRPr lang="en-US" dirty="0"/>
          </a:p>
        </p:txBody>
      </p:sp>
    </p:spTree>
    <p:extLst>
      <p:ext uri="{BB962C8B-B14F-4D97-AF65-F5344CB8AC3E}">
        <p14:creationId xmlns:p14="http://schemas.microsoft.com/office/powerpoint/2010/main" val="33290398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Daybreak Community Master Plan</a:t>
            </a:r>
          </a:p>
        </p:txBody>
      </p:sp>
      <p:pic>
        <p:nvPicPr>
          <p:cNvPr id="4" name="Picture 3"/>
          <p:cNvPicPr/>
          <p:nvPr/>
        </p:nvPicPr>
        <p:blipFill>
          <a:blip r:embed="rId3" cstate="print">
            <a:extLst>
              <a:ext uri="{28A0092B-C50C-407E-A947-70E740481C1C}">
                <a14:useLocalDpi xmlns:a14="http://schemas.microsoft.com/office/drawing/2010/main"/>
              </a:ext>
            </a:extLst>
          </a:blip>
          <a:stretch>
            <a:fillRect/>
          </a:stretch>
        </p:blipFill>
        <p:spPr>
          <a:xfrm>
            <a:off x="1188719" y="1530090"/>
            <a:ext cx="10116589" cy="4919532"/>
          </a:xfrm>
          <a:prstGeom prst="rect">
            <a:avLst/>
          </a:prstGeom>
          <a:ln>
            <a:noFill/>
          </a:ln>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pPr algn="r"/>
            <a:fld id="{AB6D2ECD-C9E7-412F-8C88-E537CE636236}" type="slidenum">
              <a:rPr lang="en-US" smtClean="0"/>
              <a:pPr algn="r"/>
              <a:t>5</a:t>
            </a:fld>
            <a:endParaRPr lang="en-US" dirty="0"/>
          </a:p>
        </p:txBody>
      </p:sp>
    </p:spTree>
    <p:extLst>
      <p:ext uri="{BB962C8B-B14F-4D97-AF65-F5344CB8AC3E}">
        <p14:creationId xmlns:p14="http://schemas.microsoft.com/office/powerpoint/2010/main" val="20447111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South Zone - Daybreak Community Timeline Cont.</a:t>
            </a:r>
          </a:p>
        </p:txBody>
      </p:sp>
      <p:sp>
        <p:nvSpPr>
          <p:cNvPr id="3" name="Content Placeholder 2"/>
          <p:cNvSpPr>
            <a:spLocks noGrp="1"/>
          </p:cNvSpPr>
          <p:nvPr>
            <p:ph idx="1"/>
          </p:nvPr>
        </p:nvSpPr>
        <p:spPr>
          <a:xfrm>
            <a:off x="1188720" y="1825625"/>
            <a:ext cx="10408920" cy="5170920"/>
          </a:xfrm>
        </p:spPr>
        <p:txBody>
          <a:bodyPr>
            <a:normAutofit/>
          </a:bodyPr>
          <a:lstStyle/>
          <a:p>
            <a:r>
              <a:rPr lang="en-US" dirty="0"/>
              <a:t>1999 – Master Plan for Daybreak Community</a:t>
            </a:r>
          </a:p>
          <a:p>
            <a:endParaRPr lang="en-US" dirty="0"/>
          </a:p>
          <a:p>
            <a:r>
              <a:rPr lang="en-US" dirty="0"/>
              <a:t>2001 – Kennecott Land Company established</a:t>
            </a:r>
          </a:p>
          <a:p>
            <a:pPr marL="0" indent="0">
              <a:buNone/>
            </a:pPr>
            <a:endParaRPr lang="en-US" dirty="0"/>
          </a:p>
          <a:p>
            <a:r>
              <a:rPr lang="en-US" b="1" dirty="0"/>
              <a:t>2003  -  Construction begins at Daybreak 	</a:t>
            </a:r>
          </a:p>
          <a:p>
            <a:endParaRPr lang="en-US" b="1" dirty="0"/>
          </a:p>
          <a:p>
            <a:r>
              <a:rPr lang="en-US" b="1" dirty="0"/>
              <a:t>November 2004 – Daybreak Move-In	</a:t>
            </a:r>
          </a:p>
          <a:p>
            <a:endParaRPr lang="en-US" b="1" dirty="0"/>
          </a:p>
          <a:p>
            <a:r>
              <a:rPr lang="en-US" b="1" dirty="0"/>
              <a:t>August 2005 - Daybreak Elementary Opening</a:t>
            </a:r>
          </a:p>
        </p:txBody>
      </p:sp>
      <p:sp>
        <p:nvSpPr>
          <p:cNvPr id="4" name="Slide Number Placeholder 3"/>
          <p:cNvSpPr>
            <a:spLocks noGrp="1"/>
          </p:cNvSpPr>
          <p:nvPr>
            <p:ph type="sldNum" sz="quarter" idx="12"/>
          </p:nvPr>
        </p:nvSpPr>
        <p:spPr/>
        <p:txBody>
          <a:bodyPr/>
          <a:lstStyle/>
          <a:p>
            <a:pPr algn="r"/>
            <a:fld id="{AB6D2ECD-C9E7-412F-8C88-E537CE636236}" type="slidenum">
              <a:rPr lang="en-US" smtClean="0"/>
              <a:pPr algn="r"/>
              <a:t>6</a:t>
            </a:fld>
            <a:endParaRPr lang="en-US" dirty="0"/>
          </a:p>
        </p:txBody>
      </p:sp>
    </p:spTree>
    <p:extLst>
      <p:ext uri="{BB962C8B-B14F-4D97-AF65-F5344CB8AC3E}">
        <p14:creationId xmlns:p14="http://schemas.microsoft.com/office/powerpoint/2010/main" val="384359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4262"/>
            <a:ext cx="802179" cy="686226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Slide Number Placeholder 1"/>
          <p:cNvSpPr>
            <a:spLocks noGrp="1"/>
          </p:cNvSpPr>
          <p:nvPr>
            <p:ph type="sldNum" sz="quarter" idx="12"/>
          </p:nvPr>
        </p:nvSpPr>
        <p:spPr/>
        <p:txBody>
          <a:bodyPr/>
          <a:lstStyle/>
          <a:p>
            <a:pPr algn="r"/>
            <a:fld id="{AB6D2ECD-C9E7-412F-8C88-E537CE636236}" type="slidenum">
              <a:rPr lang="en-US" smtClean="0"/>
              <a:pPr algn="r"/>
              <a:t>7</a:t>
            </a:fld>
            <a:endParaRPr lang="en-US" dirty="0"/>
          </a:p>
        </p:txBody>
      </p:sp>
      <p:grpSp>
        <p:nvGrpSpPr>
          <p:cNvPr id="11" name="Group 10"/>
          <p:cNvGrpSpPr/>
          <p:nvPr/>
        </p:nvGrpSpPr>
        <p:grpSpPr>
          <a:xfrm>
            <a:off x="206642" y="176563"/>
            <a:ext cx="11862907" cy="6504873"/>
            <a:chOff x="206642" y="176563"/>
            <a:chExt cx="11862907" cy="6504873"/>
          </a:xfrm>
        </p:grpSpPr>
        <p:grpSp>
          <p:nvGrpSpPr>
            <p:cNvPr id="12" name="Group 11"/>
            <p:cNvGrpSpPr/>
            <p:nvPr/>
          </p:nvGrpSpPr>
          <p:grpSpPr>
            <a:xfrm>
              <a:off x="10950315" y="187392"/>
              <a:ext cx="807931" cy="3664227"/>
              <a:chOff x="10918858" y="1057692"/>
              <a:chExt cx="466602" cy="2116190"/>
            </a:xfrm>
          </p:grpSpPr>
          <p:pic>
            <p:nvPicPr>
              <p:cNvPr id="20" name="Picture 19"/>
              <p:cNvPicPr>
                <a:picLocks noChangeAspect="1"/>
              </p:cNvPicPr>
              <p:nvPr/>
            </p:nvPicPr>
            <p:blipFill rotWithShape="1">
              <a:blip r:embed="rId3" cstate="print">
                <a:extLst>
                  <a:ext uri="{28A0092B-C50C-407E-A947-70E740481C1C}">
                    <a14:useLocalDpi xmlns:a14="http://schemas.microsoft.com/office/drawing/2010/main"/>
                  </a:ext>
                </a:extLst>
              </a:blip>
              <a:srcRect t="-6465"/>
              <a:stretch/>
            </p:blipFill>
            <p:spPr>
              <a:xfrm>
                <a:off x="10937146" y="1534915"/>
                <a:ext cx="438912" cy="537459"/>
              </a:xfrm>
              <a:prstGeom prst="rect">
                <a:avLst/>
              </a:prstGeom>
            </p:spPr>
          </p:pic>
          <p:pic>
            <p:nvPicPr>
              <p:cNvPr id="21" name="Picture 20"/>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10946548" y="1057692"/>
                <a:ext cx="438912" cy="504825"/>
              </a:xfrm>
              <a:prstGeom prst="rect">
                <a:avLst/>
              </a:prstGeom>
            </p:spPr>
          </p:pic>
          <p:pic>
            <p:nvPicPr>
              <p:cNvPr id="22" name="Picture 21"/>
              <p:cNvPicPr>
                <a:picLocks noChangeAspect="1"/>
              </p:cNvPicPr>
              <p:nvPr/>
            </p:nvPicPr>
            <p:blipFill rotWithShape="1">
              <a:blip r:embed="rId5" cstate="print">
                <a:extLst>
                  <a:ext uri="{28A0092B-C50C-407E-A947-70E740481C1C}">
                    <a14:useLocalDpi xmlns:a14="http://schemas.microsoft.com/office/drawing/2010/main"/>
                  </a:ext>
                </a:extLst>
              </a:blip>
              <a:srcRect t="-6594"/>
              <a:stretch/>
            </p:blipFill>
            <p:spPr>
              <a:xfrm>
                <a:off x="10936546" y="2072374"/>
                <a:ext cx="312610" cy="527489"/>
              </a:xfrm>
              <a:prstGeom prst="rect">
                <a:avLst/>
              </a:prstGeom>
            </p:spPr>
          </p:pic>
          <p:pic>
            <p:nvPicPr>
              <p:cNvPr id="23" name="Picture 22"/>
              <p:cNvPicPr>
                <a:picLocks noChangeAspect="1"/>
              </p:cNvPicPr>
              <p:nvPr/>
            </p:nvPicPr>
            <p:blipFill rotWithShape="1">
              <a:blip r:embed="rId6" cstate="print">
                <a:extLst>
                  <a:ext uri="{28A0092B-C50C-407E-A947-70E740481C1C}">
                    <a14:useLocalDpi xmlns:a14="http://schemas.microsoft.com/office/drawing/2010/main"/>
                  </a:ext>
                </a:extLst>
              </a:blip>
              <a:srcRect t="-33880"/>
              <a:stretch/>
            </p:blipFill>
            <p:spPr>
              <a:xfrm>
                <a:off x="10918858" y="2498024"/>
                <a:ext cx="418909" cy="675858"/>
              </a:xfrm>
              <a:prstGeom prst="rect">
                <a:avLst/>
              </a:prstGeom>
            </p:spPr>
          </p:pic>
        </p:grpSp>
        <p:grpSp>
          <p:nvGrpSpPr>
            <p:cNvPr id="13" name="Group 12"/>
            <p:cNvGrpSpPr/>
            <p:nvPr/>
          </p:nvGrpSpPr>
          <p:grpSpPr>
            <a:xfrm>
              <a:off x="206642" y="176563"/>
              <a:ext cx="10379609" cy="6504873"/>
              <a:chOff x="173984" y="187392"/>
              <a:chExt cx="10379609" cy="6504873"/>
            </a:xfrm>
          </p:grpSpPr>
          <p:grpSp>
            <p:nvGrpSpPr>
              <p:cNvPr id="16" name="Group 15"/>
              <p:cNvGrpSpPr/>
              <p:nvPr/>
            </p:nvGrpSpPr>
            <p:grpSpPr>
              <a:xfrm>
                <a:off x="173984" y="187392"/>
                <a:ext cx="10379609" cy="6504873"/>
                <a:chOff x="279835" y="917415"/>
                <a:chExt cx="9139502" cy="5727701"/>
              </a:xfrm>
              <a:effectLst>
                <a:outerShdw blurRad="50800" dist="38100" dir="2700000" algn="tl" rotWithShape="0">
                  <a:prstClr val="black">
                    <a:alpha val="40000"/>
                  </a:prstClr>
                </a:outerShdw>
              </a:effectLst>
            </p:grpSpPr>
            <p:pic>
              <p:nvPicPr>
                <p:cNvPr id="18" name="Picture 17"/>
                <p:cNvPicPr>
                  <a:picLocks noChangeAspect="1"/>
                </p:cNvPicPr>
                <p:nvPr/>
              </p:nvPicPr>
              <p:blipFill>
                <a:blip r:embed="rId7"/>
                <a:stretch>
                  <a:fillRect/>
                </a:stretch>
              </p:blipFill>
              <p:spPr>
                <a:xfrm>
                  <a:off x="279835" y="917415"/>
                  <a:ext cx="9139502" cy="5207001"/>
                </a:xfrm>
                <a:prstGeom prst="rect">
                  <a:avLst/>
                </a:prstGeom>
              </p:spPr>
            </p:pic>
            <p:pic>
              <p:nvPicPr>
                <p:cNvPr id="19" name="Picture 18"/>
                <p:cNvPicPr>
                  <a:picLocks noChangeAspect="1"/>
                </p:cNvPicPr>
                <p:nvPr/>
              </p:nvPicPr>
              <p:blipFill>
                <a:blip r:embed="rId8"/>
                <a:stretch>
                  <a:fillRect/>
                </a:stretch>
              </p:blipFill>
              <p:spPr>
                <a:xfrm>
                  <a:off x="279835" y="6124416"/>
                  <a:ext cx="9139502" cy="520700"/>
                </a:xfrm>
                <a:prstGeom prst="rect">
                  <a:avLst/>
                </a:prstGeom>
              </p:spPr>
            </p:pic>
          </p:grpSp>
          <p:sp>
            <p:nvSpPr>
              <p:cNvPr id="17" name="Freeform: Shape 16"/>
              <p:cNvSpPr/>
              <p:nvPr/>
            </p:nvSpPr>
            <p:spPr>
              <a:xfrm>
                <a:off x="4114800" y="3086166"/>
                <a:ext cx="2465556" cy="1252662"/>
              </a:xfrm>
              <a:custGeom>
                <a:avLst/>
                <a:gdLst>
                  <a:gd name="connsiteX0" fmla="*/ 0 w 5669280"/>
                  <a:gd name="connsiteY0" fmla="*/ 129540 h 2880360"/>
                  <a:gd name="connsiteX1" fmla="*/ 30480 w 5669280"/>
                  <a:gd name="connsiteY1" fmla="*/ 571500 h 2880360"/>
                  <a:gd name="connsiteX2" fmla="*/ 510540 w 5669280"/>
                  <a:gd name="connsiteY2" fmla="*/ 563880 h 2880360"/>
                  <a:gd name="connsiteX3" fmla="*/ 777240 w 5669280"/>
                  <a:gd name="connsiteY3" fmla="*/ 617220 h 2880360"/>
                  <a:gd name="connsiteX4" fmla="*/ 906780 w 5669280"/>
                  <a:gd name="connsiteY4" fmla="*/ 601980 h 2880360"/>
                  <a:gd name="connsiteX5" fmla="*/ 975360 w 5669280"/>
                  <a:gd name="connsiteY5" fmla="*/ 594360 h 2880360"/>
                  <a:gd name="connsiteX6" fmla="*/ 1074420 w 5669280"/>
                  <a:gd name="connsiteY6" fmla="*/ 754380 h 2880360"/>
                  <a:gd name="connsiteX7" fmla="*/ 1242060 w 5669280"/>
                  <a:gd name="connsiteY7" fmla="*/ 830580 h 2880360"/>
                  <a:gd name="connsiteX8" fmla="*/ 1234440 w 5669280"/>
                  <a:gd name="connsiteY8" fmla="*/ 1135380 h 2880360"/>
                  <a:gd name="connsiteX9" fmla="*/ 876300 w 5669280"/>
                  <a:gd name="connsiteY9" fmla="*/ 1143000 h 2880360"/>
                  <a:gd name="connsiteX10" fmla="*/ 640080 w 5669280"/>
                  <a:gd name="connsiteY10" fmla="*/ 1257300 h 2880360"/>
                  <a:gd name="connsiteX11" fmla="*/ 99060 w 5669280"/>
                  <a:gd name="connsiteY11" fmla="*/ 1257300 h 2880360"/>
                  <a:gd name="connsiteX12" fmla="*/ 38100 w 5669280"/>
                  <a:gd name="connsiteY12" fmla="*/ 1470660 h 2880360"/>
                  <a:gd name="connsiteX13" fmla="*/ 38100 w 5669280"/>
                  <a:gd name="connsiteY13" fmla="*/ 2186940 h 2880360"/>
                  <a:gd name="connsiteX14" fmla="*/ 381000 w 5669280"/>
                  <a:gd name="connsiteY14" fmla="*/ 2194560 h 2880360"/>
                  <a:gd name="connsiteX15" fmla="*/ 388620 w 5669280"/>
                  <a:gd name="connsiteY15" fmla="*/ 2865120 h 2880360"/>
                  <a:gd name="connsiteX16" fmla="*/ 2194560 w 5669280"/>
                  <a:gd name="connsiteY16" fmla="*/ 2880360 h 2880360"/>
                  <a:gd name="connsiteX17" fmla="*/ 2179320 w 5669280"/>
                  <a:gd name="connsiteY17" fmla="*/ 2697480 h 2880360"/>
                  <a:gd name="connsiteX18" fmla="*/ 2179320 w 5669280"/>
                  <a:gd name="connsiteY18" fmla="*/ 2255520 h 2880360"/>
                  <a:gd name="connsiteX19" fmla="*/ 2781300 w 5669280"/>
                  <a:gd name="connsiteY19" fmla="*/ 2255520 h 2880360"/>
                  <a:gd name="connsiteX20" fmla="*/ 2788920 w 5669280"/>
                  <a:gd name="connsiteY20" fmla="*/ 2872740 h 2880360"/>
                  <a:gd name="connsiteX21" fmla="*/ 4846320 w 5669280"/>
                  <a:gd name="connsiteY21" fmla="*/ 2880360 h 2880360"/>
                  <a:gd name="connsiteX22" fmla="*/ 4853940 w 5669280"/>
                  <a:gd name="connsiteY22" fmla="*/ 2202180 h 2880360"/>
                  <a:gd name="connsiteX23" fmla="*/ 5273040 w 5669280"/>
                  <a:gd name="connsiteY23" fmla="*/ 2202180 h 2880360"/>
                  <a:gd name="connsiteX24" fmla="*/ 5387340 w 5669280"/>
                  <a:gd name="connsiteY24" fmla="*/ 2225040 h 2880360"/>
                  <a:gd name="connsiteX25" fmla="*/ 5600700 w 5669280"/>
                  <a:gd name="connsiteY25" fmla="*/ 2217420 h 2880360"/>
                  <a:gd name="connsiteX26" fmla="*/ 5669280 w 5669280"/>
                  <a:gd name="connsiteY26" fmla="*/ 2255520 h 2880360"/>
                  <a:gd name="connsiteX27" fmla="*/ 5669280 w 5669280"/>
                  <a:gd name="connsiteY27" fmla="*/ 2133600 h 2880360"/>
                  <a:gd name="connsiteX28" fmla="*/ 5615940 w 5669280"/>
                  <a:gd name="connsiteY28" fmla="*/ 2156460 h 2880360"/>
                  <a:gd name="connsiteX29" fmla="*/ 5433060 w 5669280"/>
                  <a:gd name="connsiteY29" fmla="*/ 2141220 h 2880360"/>
                  <a:gd name="connsiteX30" fmla="*/ 5196840 w 5669280"/>
                  <a:gd name="connsiteY30" fmla="*/ 2065020 h 2880360"/>
                  <a:gd name="connsiteX31" fmla="*/ 5196840 w 5669280"/>
                  <a:gd name="connsiteY31" fmla="*/ 1836420 h 2880360"/>
                  <a:gd name="connsiteX32" fmla="*/ 5532120 w 5669280"/>
                  <a:gd name="connsiteY32" fmla="*/ 1836420 h 2880360"/>
                  <a:gd name="connsiteX33" fmla="*/ 5532120 w 5669280"/>
                  <a:gd name="connsiteY33" fmla="*/ 1242060 h 2880360"/>
                  <a:gd name="connsiteX34" fmla="*/ 4907280 w 5669280"/>
                  <a:gd name="connsiteY34" fmla="*/ 121920 h 2880360"/>
                  <a:gd name="connsiteX35" fmla="*/ 2674620 w 5669280"/>
                  <a:gd name="connsiteY35" fmla="*/ 129540 h 2880360"/>
                  <a:gd name="connsiteX36" fmla="*/ 2667000 w 5669280"/>
                  <a:gd name="connsiteY36" fmla="*/ 0 h 2880360"/>
                  <a:gd name="connsiteX37" fmla="*/ 2606040 w 5669280"/>
                  <a:gd name="connsiteY37" fmla="*/ 7620 h 2880360"/>
                  <a:gd name="connsiteX38" fmla="*/ 2598420 w 5669280"/>
                  <a:gd name="connsiteY38" fmla="*/ 129540 h 2880360"/>
                  <a:gd name="connsiteX39" fmla="*/ 0 w 5669280"/>
                  <a:gd name="connsiteY39" fmla="*/ 129540 h 2880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5669280" h="2880360">
                    <a:moveTo>
                      <a:pt x="0" y="129540"/>
                    </a:moveTo>
                    <a:lnTo>
                      <a:pt x="30480" y="571500"/>
                    </a:lnTo>
                    <a:lnTo>
                      <a:pt x="510540" y="563880"/>
                    </a:lnTo>
                    <a:lnTo>
                      <a:pt x="777240" y="617220"/>
                    </a:lnTo>
                    <a:lnTo>
                      <a:pt x="906780" y="601980"/>
                    </a:lnTo>
                    <a:lnTo>
                      <a:pt x="975360" y="594360"/>
                    </a:lnTo>
                    <a:lnTo>
                      <a:pt x="1074420" y="754380"/>
                    </a:lnTo>
                    <a:lnTo>
                      <a:pt x="1242060" y="830580"/>
                    </a:lnTo>
                    <a:lnTo>
                      <a:pt x="1234440" y="1135380"/>
                    </a:lnTo>
                    <a:lnTo>
                      <a:pt x="876300" y="1143000"/>
                    </a:lnTo>
                    <a:lnTo>
                      <a:pt x="640080" y="1257300"/>
                    </a:lnTo>
                    <a:lnTo>
                      <a:pt x="99060" y="1257300"/>
                    </a:lnTo>
                    <a:lnTo>
                      <a:pt x="38100" y="1470660"/>
                    </a:lnTo>
                    <a:lnTo>
                      <a:pt x="38100" y="2186940"/>
                    </a:lnTo>
                    <a:lnTo>
                      <a:pt x="381000" y="2194560"/>
                    </a:lnTo>
                    <a:lnTo>
                      <a:pt x="388620" y="2865120"/>
                    </a:lnTo>
                    <a:lnTo>
                      <a:pt x="2194560" y="2880360"/>
                    </a:lnTo>
                    <a:lnTo>
                      <a:pt x="2179320" y="2697480"/>
                    </a:lnTo>
                    <a:lnTo>
                      <a:pt x="2179320" y="2255520"/>
                    </a:lnTo>
                    <a:lnTo>
                      <a:pt x="2781300" y="2255520"/>
                    </a:lnTo>
                    <a:lnTo>
                      <a:pt x="2788920" y="2872740"/>
                    </a:lnTo>
                    <a:lnTo>
                      <a:pt x="4846320" y="2880360"/>
                    </a:lnTo>
                    <a:lnTo>
                      <a:pt x="4853940" y="2202180"/>
                    </a:lnTo>
                    <a:lnTo>
                      <a:pt x="5273040" y="2202180"/>
                    </a:lnTo>
                    <a:lnTo>
                      <a:pt x="5387340" y="2225040"/>
                    </a:lnTo>
                    <a:lnTo>
                      <a:pt x="5600700" y="2217420"/>
                    </a:lnTo>
                    <a:lnTo>
                      <a:pt x="5669280" y="2255520"/>
                    </a:lnTo>
                    <a:lnTo>
                      <a:pt x="5669280" y="2133600"/>
                    </a:lnTo>
                    <a:lnTo>
                      <a:pt x="5615940" y="2156460"/>
                    </a:lnTo>
                    <a:lnTo>
                      <a:pt x="5433060" y="2141220"/>
                    </a:lnTo>
                    <a:lnTo>
                      <a:pt x="5196840" y="2065020"/>
                    </a:lnTo>
                    <a:lnTo>
                      <a:pt x="5196840" y="1836420"/>
                    </a:lnTo>
                    <a:lnTo>
                      <a:pt x="5532120" y="1836420"/>
                    </a:lnTo>
                    <a:lnTo>
                      <a:pt x="5532120" y="1242060"/>
                    </a:lnTo>
                    <a:lnTo>
                      <a:pt x="4907280" y="121920"/>
                    </a:lnTo>
                    <a:lnTo>
                      <a:pt x="2674620" y="129540"/>
                    </a:lnTo>
                    <a:lnTo>
                      <a:pt x="2667000" y="0"/>
                    </a:lnTo>
                    <a:lnTo>
                      <a:pt x="2606040" y="7620"/>
                    </a:lnTo>
                    <a:lnTo>
                      <a:pt x="2598420" y="129540"/>
                    </a:lnTo>
                    <a:lnTo>
                      <a:pt x="0" y="129540"/>
                    </a:lnTo>
                    <a:close/>
                  </a:path>
                </a:pathLst>
              </a:cu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4" name="Rectangle 13"/>
            <p:cNvSpPr/>
            <p:nvPr/>
          </p:nvSpPr>
          <p:spPr>
            <a:xfrm>
              <a:off x="11168902" y="4284627"/>
              <a:ext cx="288176" cy="304014"/>
            </a:xfrm>
            <a:prstGeom prst="rect">
              <a:avLst/>
            </a:prstGeom>
            <a:solidFill>
              <a:schemeClr val="accent4">
                <a:alpha val="3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10686957" y="3851619"/>
              <a:ext cx="1382592" cy="400110"/>
            </a:xfrm>
            <a:prstGeom prst="rect">
              <a:avLst/>
            </a:prstGeom>
            <a:noFill/>
          </p:spPr>
          <p:txBody>
            <a:bodyPr wrap="square" rtlCol="0">
              <a:spAutoFit/>
            </a:bodyPr>
            <a:lstStyle/>
            <a:p>
              <a:r>
                <a:rPr lang="en-US" sz="2000" b="1" dirty="0">
                  <a:latin typeface="Arial" panose="020B0604020202020204" pitchFamily="34" charset="0"/>
                  <a:cs typeface="Arial" panose="020B0604020202020204" pitchFamily="34" charset="0"/>
                </a:rPr>
                <a:t>Daybreak</a:t>
              </a:r>
            </a:p>
          </p:txBody>
        </p:sp>
      </p:grpSp>
    </p:spTree>
    <p:extLst>
      <p:ext uri="{BB962C8B-B14F-4D97-AF65-F5344CB8AC3E}">
        <p14:creationId xmlns:p14="http://schemas.microsoft.com/office/powerpoint/2010/main" val="32038063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Daybreak Community - Transit</a:t>
            </a:r>
          </a:p>
        </p:txBody>
      </p:sp>
      <p:grpSp>
        <p:nvGrpSpPr>
          <p:cNvPr id="4" name="Group 3"/>
          <p:cNvGrpSpPr/>
          <p:nvPr/>
        </p:nvGrpSpPr>
        <p:grpSpPr>
          <a:xfrm>
            <a:off x="1092627" y="1926965"/>
            <a:ext cx="10527923" cy="3909244"/>
            <a:chOff x="29869" y="1993796"/>
            <a:chExt cx="11519922" cy="4242592"/>
          </a:xfrm>
        </p:grpSpPr>
        <p:pic>
          <p:nvPicPr>
            <p:cNvPr id="10" name="Picture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186253" y="1993797"/>
              <a:ext cx="5363538" cy="3575245"/>
            </a:xfrm>
            <a:prstGeom prst="rect">
              <a:avLst/>
            </a:prstGeom>
            <a:effectLst>
              <a:outerShdw blurRad="50800" dist="38100" dir="2700000" algn="tl" rotWithShape="0">
                <a:prstClr val="black">
                  <a:alpha val="40000"/>
                </a:prstClr>
              </a:outerShdw>
            </a:effectLst>
          </p:spPr>
        </p:pic>
        <p:grpSp>
          <p:nvGrpSpPr>
            <p:cNvPr id="6" name="Group 5"/>
            <p:cNvGrpSpPr/>
            <p:nvPr/>
          </p:nvGrpSpPr>
          <p:grpSpPr>
            <a:xfrm>
              <a:off x="29869" y="1993796"/>
              <a:ext cx="8655674" cy="4242592"/>
              <a:chOff x="7628162" y="1921312"/>
              <a:chExt cx="6207272" cy="3042505"/>
            </a:xfrm>
          </p:grpSpPr>
          <p:sp>
            <p:nvSpPr>
              <p:cNvPr id="7" name="Rectangle 6"/>
              <p:cNvSpPr/>
              <p:nvPr/>
            </p:nvSpPr>
            <p:spPr>
              <a:xfrm>
                <a:off x="9739637" y="4676372"/>
                <a:ext cx="4095797" cy="287445"/>
              </a:xfrm>
              <a:prstGeom prst="rect">
                <a:avLst/>
              </a:prstGeom>
            </p:spPr>
            <p:txBody>
              <a:bodyPr wrap="square">
                <a:spAutoFit/>
              </a:bodyPr>
              <a:lstStyle/>
              <a:p>
                <a:pPr algn="ctr"/>
                <a:r>
                  <a:rPr lang="en-US" b="1" dirty="0"/>
                  <a:t>Utah Transit Authority light rail service in Daybreak.</a:t>
                </a:r>
                <a:endParaRPr lang="en-US" dirty="0"/>
              </a:p>
            </p:txBody>
          </p:sp>
          <p:pic>
            <p:nvPicPr>
              <p:cNvPr id="8" name="Picture 7"/>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628162" y="1921312"/>
                <a:ext cx="3911192" cy="2563928"/>
              </a:xfrm>
              <a:prstGeom prst="rect">
                <a:avLst/>
              </a:prstGeom>
              <a:effectLst>
                <a:outerShdw blurRad="50800" dist="38100" dir="2700000" algn="tl" rotWithShape="0">
                  <a:prstClr val="black">
                    <a:alpha val="40000"/>
                  </a:prstClr>
                </a:outerShdw>
              </a:effectLst>
            </p:spPr>
          </p:pic>
        </p:grpSp>
      </p:grpSp>
      <p:sp>
        <p:nvSpPr>
          <p:cNvPr id="3" name="Slide Number Placeholder 2"/>
          <p:cNvSpPr>
            <a:spLocks noGrp="1"/>
          </p:cNvSpPr>
          <p:nvPr>
            <p:ph type="sldNum" sz="quarter" idx="12"/>
          </p:nvPr>
        </p:nvSpPr>
        <p:spPr/>
        <p:txBody>
          <a:bodyPr/>
          <a:lstStyle/>
          <a:p>
            <a:pPr algn="r"/>
            <a:fld id="{AB6D2ECD-C9E7-412F-8C88-E537CE636236}" type="slidenum">
              <a:rPr lang="en-US" smtClean="0"/>
              <a:pPr algn="r"/>
              <a:t>8</a:t>
            </a:fld>
            <a:endParaRPr lang="en-US" dirty="0"/>
          </a:p>
        </p:txBody>
      </p:sp>
    </p:spTree>
    <p:extLst>
      <p:ext uri="{BB962C8B-B14F-4D97-AF65-F5344CB8AC3E}">
        <p14:creationId xmlns:p14="http://schemas.microsoft.com/office/powerpoint/2010/main" val="25681026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Daybreak 002"/>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6585816" y="1926963"/>
            <a:ext cx="5109136" cy="3406091"/>
          </a:xfrm>
          <a:prstGeom prst="rect">
            <a:avLst/>
          </a:prstGeom>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Daybreak Community - Housing</a:t>
            </a:r>
          </a:p>
        </p:txBody>
      </p:sp>
      <p:pic>
        <p:nvPicPr>
          <p:cNvPr id="9" name="Picture 8"/>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091408" y="1926964"/>
            <a:ext cx="5007725" cy="3340113"/>
          </a:xfrm>
          <a:prstGeom prst="rect">
            <a:avLst/>
          </a:prstGeom>
          <a:effectLst>
            <a:outerShdw blurRad="50800" dist="38100" dir="2700000" algn="tl" rotWithShape="0">
              <a:prstClr val="black">
                <a:alpha val="40000"/>
              </a:prstClr>
            </a:outerShdw>
          </a:effectLst>
        </p:spPr>
      </p:pic>
      <p:sp>
        <p:nvSpPr>
          <p:cNvPr id="3" name="Slide Number Placeholder 2"/>
          <p:cNvSpPr>
            <a:spLocks noGrp="1"/>
          </p:cNvSpPr>
          <p:nvPr>
            <p:ph type="sldNum" sz="quarter" idx="12"/>
          </p:nvPr>
        </p:nvSpPr>
        <p:spPr/>
        <p:txBody>
          <a:bodyPr/>
          <a:lstStyle/>
          <a:p>
            <a:pPr algn="r"/>
            <a:fld id="{AB6D2ECD-C9E7-412F-8C88-E537CE636236}" type="slidenum">
              <a:rPr lang="en-US" smtClean="0"/>
              <a:pPr algn="r"/>
              <a:t>9</a:t>
            </a:fld>
            <a:endParaRPr lang="en-US" dirty="0"/>
          </a:p>
        </p:txBody>
      </p:sp>
    </p:spTree>
    <p:extLst>
      <p:ext uri="{BB962C8B-B14F-4D97-AF65-F5344CB8AC3E}">
        <p14:creationId xmlns:p14="http://schemas.microsoft.com/office/powerpoint/2010/main" val="743091782"/>
      </p:ext>
    </p:extLst>
  </p:cSld>
  <p:clrMapOvr>
    <a:masterClrMapping/>
  </p:clrMapOvr>
</p:sld>
</file>

<file path=ppt/theme/theme1.xml><?xml version="1.0" encoding="utf-8"?>
<a:theme xmlns:a="http://schemas.openxmlformats.org/drawingml/2006/main" name="2016 December Webinar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6 December Webinar Template" id="{D9745AFA-CB37-4084-9D74-0F54AF0DB6D3}" vid="{847D4E3C-1C1B-4F0A-88FB-50474461A07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2016 December Webinar Template</Template>
  <TotalTime>1062</TotalTime>
  <Words>1040</Words>
  <Application>Microsoft Office PowerPoint</Application>
  <PresentationFormat>Widescreen</PresentationFormat>
  <Paragraphs>107</Paragraphs>
  <Slides>13</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Calibri Light</vt:lpstr>
      <vt:lpstr>Times New Roman</vt:lpstr>
      <vt:lpstr>2016 December Webinar Template</vt:lpstr>
      <vt:lpstr>Re-imagining Kennecott: Collaboration for Successful Residential and Ecological Reuse</vt:lpstr>
      <vt:lpstr>Adapting Industrial Lands for Future Use</vt:lpstr>
      <vt:lpstr>South Jordan Evaporation Ponds</vt:lpstr>
      <vt:lpstr>South Zone - Daybreak Community Timeline</vt:lpstr>
      <vt:lpstr>Daybreak Community Master Plan</vt:lpstr>
      <vt:lpstr>South Zone - Daybreak Community Timeline Cont.</vt:lpstr>
      <vt:lpstr>PowerPoint Presentation</vt:lpstr>
      <vt:lpstr>Daybreak Community - Transit</vt:lpstr>
      <vt:lpstr>Daybreak Community - Housing</vt:lpstr>
      <vt:lpstr>Daybreak Community – Commercial</vt:lpstr>
      <vt:lpstr>Daybreak Community – Ecological</vt:lpstr>
      <vt:lpstr>North Zone Reuse – Water Fowl Reserve</vt:lpstr>
      <vt:lpstr>For More Information, 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Alfano</dc:creator>
  <cp:lastModifiedBy>Sarah Alfano</cp:lastModifiedBy>
  <cp:revision>57</cp:revision>
  <dcterms:created xsi:type="dcterms:W3CDTF">2016-11-04T20:26:41Z</dcterms:created>
  <dcterms:modified xsi:type="dcterms:W3CDTF">2016-12-02T17:03:06Z</dcterms:modified>
</cp:coreProperties>
</file>